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86" r:id="rId3"/>
    <p:sldId id="317" r:id="rId4"/>
    <p:sldId id="318" r:id="rId5"/>
    <p:sldId id="325" r:id="rId6"/>
    <p:sldId id="304" r:id="rId7"/>
    <p:sldId id="324" r:id="rId8"/>
    <p:sldId id="323" r:id="rId9"/>
    <p:sldId id="322" r:id="rId10"/>
    <p:sldId id="262" r:id="rId11"/>
    <p:sldId id="263" r:id="rId12"/>
    <p:sldId id="287" r:id="rId13"/>
    <p:sldId id="288" r:id="rId14"/>
    <p:sldId id="266" r:id="rId15"/>
    <p:sldId id="267" r:id="rId16"/>
    <p:sldId id="268" r:id="rId17"/>
    <p:sldId id="289" r:id="rId18"/>
    <p:sldId id="290" r:id="rId19"/>
    <p:sldId id="291" r:id="rId20"/>
    <p:sldId id="292" r:id="rId21"/>
    <p:sldId id="295" r:id="rId22"/>
    <p:sldId id="293" r:id="rId23"/>
    <p:sldId id="294" r:id="rId24"/>
    <p:sldId id="305" r:id="rId25"/>
    <p:sldId id="296" r:id="rId26"/>
    <p:sldId id="326" r:id="rId27"/>
    <p:sldId id="307" r:id="rId28"/>
    <p:sldId id="297" r:id="rId29"/>
    <p:sldId id="298" r:id="rId30"/>
    <p:sldId id="299" r:id="rId31"/>
    <p:sldId id="300" r:id="rId32"/>
    <p:sldId id="301" r:id="rId33"/>
    <p:sldId id="308" r:id="rId34"/>
    <p:sldId id="306" r:id="rId35"/>
    <p:sldId id="327" r:id="rId36"/>
    <p:sldId id="328" r:id="rId37"/>
    <p:sldId id="30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C50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32211-18CF-06DA-E315-662CF6ABE024}" v="47" dt="2024-12-08T03:29:06.658"/>
    <p1510:client id="{265E10C2-38EE-1990-6BEE-1FAB683CD892}" v="325" dt="2024-12-08T00:59:24.372"/>
    <p1510:client id="{70AD49E4-A396-9E2A-6429-587F31045755}" v="2" dt="2024-12-08T01:02:47.008"/>
    <p1510:client id="{A892D005-A96D-EEB0-B1E2-0C2BB67AB725}" v="161" dt="2024-12-08T02:21:39.283"/>
    <p1510:client id="{B03EEC40-9675-F145-5D1C-EE3E227A60F4}" v="296" dt="2024-12-07T23:24:06.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6327"/>
  </p:normalViewPr>
  <p:slideViewPr>
    <p:cSldViewPr snapToGrid="0" snapToObjects="1">
      <p:cViewPr varScale="1">
        <p:scale>
          <a:sx n="94" d="100"/>
          <a:sy n="94" d="100"/>
        </p:scale>
        <p:origin x="1128"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2" d="100"/>
          <a:sy n="72" d="100"/>
        </p:scale>
        <p:origin x="403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3F8B-A50D-DE44-9304-39C43FB3C5B0}"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51AFC-CD2E-5241-A5F6-3092FE7745F8}" type="slidenum">
              <a:rPr lang="en-US" smtClean="0"/>
              <a:t>‹#›</a:t>
            </a:fld>
            <a:endParaRPr lang="en-US"/>
          </a:p>
        </p:txBody>
      </p:sp>
    </p:spTree>
    <p:extLst>
      <p:ext uri="{BB962C8B-B14F-4D97-AF65-F5344CB8AC3E}">
        <p14:creationId xmlns:p14="http://schemas.microsoft.com/office/powerpoint/2010/main" val="264512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dirty="0">
              <a:ea typeface="Calibri"/>
              <a:cs typeface="Calibri"/>
            </a:endParaRPr>
          </a:p>
        </p:txBody>
      </p:sp>
      <p:sp>
        <p:nvSpPr>
          <p:cNvPr id="4" name="Slide Number Placeholder 3"/>
          <p:cNvSpPr>
            <a:spLocks noGrp="1"/>
          </p:cNvSpPr>
          <p:nvPr>
            <p:ph type="sldNum" sz="quarter" idx="10"/>
          </p:nvPr>
        </p:nvSpPr>
        <p:spPr/>
        <p:txBody>
          <a:bodyPr/>
          <a:lstStyle/>
          <a:p>
            <a:fld id="{58151AFC-CD2E-5241-A5F6-3092FE7745F8}"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First of all, lets talk briefly about the personal sensing inputs to our system.</a:t>
            </a:r>
          </a:p>
          <a:p>
            <a:pPr marL="0" lvl="0" indent="0">
              <a:buNone/>
            </a:pPr>
            <a:endParaRPr/>
          </a:p>
          <a:p>
            <a:pPr marL="0" lvl="0" indent="0">
              <a:buNone/>
            </a:pPr>
            <a:r>
              <a:t>Personal sensing is just a fancy term for methods that allow us to do real-world measurement of people’s thoughts, feelings, behaviors, and context.</a:t>
            </a:r>
          </a:p>
          <a:p>
            <a:pPr marL="0" lvl="0" indent="0">
              <a:buNone/>
            </a:pPr>
            <a:endParaRPr/>
          </a:p>
          <a:p>
            <a:pPr marL="0" lvl="0" indent="0">
              <a:buNone/>
            </a:pPr>
            <a:r>
              <a:t>These methods allow us to feasibly collect these inputs over very long periods of time from months to even years.</a:t>
            </a:r>
          </a:p>
          <a:p>
            <a:pPr marL="0" lvl="0" indent="0">
              <a:buNone/>
            </a:pPr>
            <a:endParaRPr/>
          </a:p>
          <a:p>
            <a:pPr marL="0" lvl="0" indent="0">
              <a:buNone/>
            </a:pPr>
            <a:r>
              <a:t>and we can collect these inputs with very high temporal granularity, at least several times per day and in some instances continuously</a:t>
            </a:r>
          </a:p>
        </p:txBody>
      </p:sp>
      <p:sp>
        <p:nvSpPr>
          <p:cNvPr id="4" name="Slide Number Placeholder 3"/>
          <p:cNvSpPr>
            <a:spLocks noGrp="1"/>
          </p:cNvSpPr>
          <p:nvPr>
            <p:ph type="sldNum" sz="quarter" idx="10"/>
          </p:nvPr>
        </p:nvSpPr>
        <p:spPr/>
        <p:txBody>
          <a:bodyPr/>
          <a:lstStyle/>
          <a:p>
            <a:fld id="{58151AFC-CD2E-5241-A5F6-3092FE7745F8}"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At this point, we have worked extensively with a sensing method called ecological momentary assessment, or EMA for short,</a:t>
            </a:r>
          </a:p>
          <a:p>
            <a:pPr marL="0" lvl="0" indent="0">
              <a:buNone/>
            </a:pPr>
            <a:endParaRPr/>
          </a:p>
          <a:p>
            <a:pPr marL="0" lvl="0" indent="0">
              <a:buNone/>
            </a:pPr>
            <a:r>
              <a:t>but I will also tell you about how we are expanding our sensing methods to include geolocation and smartphone communications data.</a:t>
            </a:r>
          </a:p>
        </p:txBody>
      </p:sp>
      <p:sp>
        <p:nvSpPr>
          <p:cNvPr id="4" name="Slide Number Placeholder 3"/>
          <p:cNvSpPr>
            <a:spLocks noGrp="1"/>
          </p:cNvSpPr>
          <p:nvPr>
            <p:ph type="sldNum" sz="quarter" idx="10"/>
          </p:nvPr>
        </p:nvSpPr>
        <p:spPr/>
        <p:txBody>
          <a:bodyPr/>
          <a:lstStyle/>
          <a:p>
            <a:fld id="{58151AFC-CD2E-5241-A5F6-3092FE7745F8}"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3CE0-422C-4C5F-73DB-822DF65A6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E7251-10C5-E2BD-4007-154A6CD35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82DA07-833C-781E-C47C-8A94AB4B9B04}"/>
              </a:ext>
            </a:extLst>
          </p:cNvPr>
          <p:cNvSpPr>
            <a:spLocks noGrp="1"/>
          </p:cNvSpPr>
          <p:nvPr>
            <p:ph type="body" idx="1"/>
          </p:nvPr>
        </p:nvSpPr>
        <p:spPr/>
        <p:txBody>
          <a:bodyPr/>
          <a:lstStyle/>
          <a:p>
            <a:r>
              <a:rPr lang="en-US" dirty="0"/>
              <a:t>As the first step toward developing this system, in 2020 we completed data collection from a sample of individuals in early recovery from moderate to severe AUD.  </a:t>
            </a:r>
            <a:endParaRPr lang="en-US" dirty="0">
              <a:ea typeface="Calibri"/>
              <a:cs typeface="Calibri"/>
            </a:endParaRPr>
          </a:p>
          <a:p>
            <a:endParaRPr lang="en-US" dirty="0"/>
          </a:p>
          <a:p>
            <a:r>
              <a:rPr lang="en-US" dirty="0"/>
              <a:t>We had followed these individuals for up to three months, using our three sensing methods and also recording any lapses back to alcohol use.</a:t>
            </a:r>
            <a:endParaRPr lang="en-US" dirty="0">
              <a:ea typeface="Calibri"/>
              <a:cs typeface="Calibri"/>
            </a:endParaRPr>
          </a:p>
        </p:txBody>
      </p:sp>
      <p:sp>
        <p:nvSpPr>
          <p:cNvPr id="4" name="Slide Number Placeholder 3">
            <a:extLst>
              <a:ext uri="{FF2B5EF4-FFF2-40B4-BE49-F238E27FC236}">
                <a16:creationId xmlns:a16="http://schemas.microsoft.com/office/drawing/2014/main" id="{16EBF514-02DB-E079-702B-17A5ABB297A2}"/>
              </a:ext>
            </a:extLst>
          </p:cNvPr>
          <p:cNvSpPr>
            <a:spLocks noGrp="1"/>
          </p:cNvSpPr>
          <p:nvPr>
            <p:ph type="sldNum" sz="quarter" idx="10"/>
          </p:nvPr>
        </p:nvSpPr>
        <p:spPr/>
        <p:txBody>
          <a:bodyPr/>
          <a:lstStyle/>
          <a:p>
            <a:fld id="{58151AFC-CD2E-5241-A5F6-3092FE7745F8}" type="slidenum">
              <a:rPr lang="en-US"/>
              <a:t>12</a:t>
            </a:fld>
            <a:endParaRPr lang="en-US"/>
          </a:p>
        </p:txBody>
      </p:sp>
    </p:spTree>
    <p:extLst>
      <p:ext uri="{BB962C8B-B14F-4D97-AF65-F5344CB8AC3E}">
        <p14:creationId xmlns:p14="http://schemas.microsoft.com/office/powerpoint/2010/main" val="1820836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F5A80-DC01-43B6-B681-71C02A186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28BAD-8B97-52E7-D007-3D2CBF293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D050F7-1EF3-EC88-48E9-63E23B12C11C}"/>
              </a:ext>
            </a:extLst>
          </p:cNvPr>
          <p:cNvSpPr>
            <a:spLocks noGrp="1"/>
          </p:cNvSpPr>
          <p:nvPr>
            <p:ph type="body" idx="1"/>
          </p:nvPr>
        </p:nvSpPr>
        <p:spPr/>
        <p:txBody>
          <a:bodyPr/>
          <a:lstStyle/>
          <a:p>
            <a:r>
              <a:rPr lang="en-US" dirty="0"/>
              <a:t>The first machine learning prediction models we developed from these data used features from EMAs so let me tell you a bit more about this method.</a:t>
            </a:r>
          </a:p>
          <a:p>
            <a:pPr marL="0" lvl="0" indent="0">
              <a:buNone/>
            </a:pPr>
            <a:endParaRPr lang="en-US" dirty="0"/>
          </a:p>
          <a:p>
            <a:pPr marL="0" lvl="0" indent="0">
              <a:buNone/>
            </a:pPr>
            <a:r>
              <a:rPr lang="en-US" dirty="0"/>
              <a:t>These EMAs are brief surveys that participants completed on their smartphones. They take 20-30 seconds to complete and we collected them several times per day.</a:t>
            </a:r>
          </a:p>
          <a:p>
            <a:pPr marL="0" lvl="0" indent="0">
              <a:buNone/>
            </a:pPr>
            <a:endParaRPr lang="en-US" dirty="0"/>
          </a:p>
          <a:p>
            <a:pPr marL="0" lvl="0" indent="0">
              <a:buNone/>
            </a:pPr>
            <a:r>
              <a:rPr lang="en-US" dirty="0"/>
              <a:t>Participants used these EMAs to report on their current experiences including their craving, affect, and recent alcohol use. And they also let us know about future expected important events in the coming week and their confidence that they could remain abstinent.</a:t>
            </a:r>
          </a:p>
        </p:txBody>
      </p:sp>
      <p:sp>
        <p:nvSpPr>
          <p:cNvPr id="4" name="Slide Number Placeholder 3">
            <a:extLst>
              <a:ext uri="{FF2B5EF4-FFF2-40B4-BE49-F238E27FC236}">
                <a16:creationId xmlns:a16="http://schemas.microsoft.com/office/drawing/2014/main" id="{CF68C60C-EF22-BB3B-068A-C4ECCA5B5268}"/>
              </a:ext>
            </a:extLst>
          </p:cNvPr>
          <p:cNvSpPr>
            <a:spLocks noGrp="1"/>
          </p:cNvSpPr>
          <p:nvPr>
            <p:ph type="sldNum" sz="quarter" idx="10"/>
          </p:nvPr>
        </p:nvSpPr>
        <p:spPr/>
        <p:txBody>
          <a:bodyPr/>
          <a:lstStyle/>
          <a:p>
            <a:fld id="{58151AFC-CD2E-5241-A5F6-3092FE7745F8}" type="slidenum">
              <a:rPr lang="en-US"/>
              <a:t>13</a:t>
            </a:fld>
            <a:endParaRPr lang="en-US"/>
          </a:p>
        </p:txBody>
      </p:sp>
    </p:spTree>
    <p:extLst>
      <p:ext uri="{BB962C8B-B14F-4D97-AF65-F5344CB8AC3E}">
        <p14:creationId xmlns:p14="http://schemas.microsoft.com/office/powerpoint/2010/main" val="2146269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used features from these EMAs to train machine learning models that make predictions about the hour-by-hour probability of a future lapse.</a:t>
            </a:r>
          </a:p>
          <a:p>
            <a:pPr marL="0" lvl="0" indent="0">
              <a:buNone/>
            </a:pPr>
            <a:endParaRPr/>
          </a:p>
          <a:p>
            <a:pPr marL="0" lvl="0" indent="0">
              <a:buNone/>
            </a:pPr>
            <a:r>
              <a:t>And we developed separate models for three future lapse windows – lapses in the next week, lapses in the next day, and lapses in the next hour.</a:t>
            </a:r>
          </a:p>
        </p:txBody>
      </p:sp>
      <p:sp>
        <p:nvSpPr>
          <p:cNvPr id="4" name="Slide Number Placeholder 3"/>
          <p:cNvSpPr>
            <a:spLocks noGrp="1"/>
          </p:cNvSpPr>
          <p:nvPr>
            <p:ph type="sldNum" sz="quarter" idx="10"/>
          </p:nvPr>
        </p:nvSpPr>
        <p:spPr/>
        <p:txBody>
          <a:bodyPr/>
          <a:lstStyle/>
          <a:p>
            <a:fld id="{58151AFC-CD2E-5241-A5F6-3092FE7745F8}"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dirty="0"/>
              <a:t>For example, if I was in recovery, I could use these models to generate the probability that I would lapse after this symposium ends. The next week model would generate the probability I would lapse at some point between </a:t>
            </a:r>
            <a:r>
              <a:rPr lang="en-US" dirty="0"/>
              <a:t>4 </a:t>
            </a:r>
            <a:r>
              <a:rPr dirty="0"/>
              <a:t>pm today and </a:t>
            </a:r>
            <a:r>
              <a:rPr lang="en-US" dirty="0"/>
              <a:t>4 </a:t>
            </a:r>
            <a:r>
              <a:rPr dirty="0"/>
              <a:t>pm next </a:t>
            </a:r>
            <a:r>
              <a:rPr lang="en-US" dirty="0"/>
              <a:t>Sunday</a:t>
            </a:r>
            <a:r>
              <a:rPr dirty="0"/>
              <a:t>, the next day model would predict the probability that I would lapse between </a:t>
            </a:r>
            <a:r>
              <a:rPr lang="en-US" dirty="0"/>
              <a:t>4 </a:t>
            </a:r>
            <a:r>
              <a:rPr dirty="0"/>
              <a:t>pm today and </a:t>
            </a:r>
            <a:r>
              <a:rPr lang="en-US" dirty="0"/>
              <a:t>4 </a:t>
            </a:r>
            <a:r>
              <a:rPr dirty="0"/>
              <a:t>pm tomorrow and the most temporally precise next hour model would provide the probability that I would lapse between </a:t>
            </a:r>
            <a:r>
              <a:rPr lang="en-US" dirty="0"/>
              <a:t>4 pm</a:t>
            </a:r>
            <a:r>
              <a:rPr dirty="0"/>
              <a:t> today and </a:t>
            </a:r>
            <a:r>
              <a:rPr lang="en-US" dirty="0"/>
              <a:t>5 pm</a:t>
            </a:r>
            <a:r>
              <a:rPr dirty="0"/>
              <a:t> today.</a:t>
            </a:r>
          </a:p>
          <a:p>
            <a:pPr marL="0" lvl="0" indent="0">
              <a:buNone/>
            </a:pPr>
            <a:endParaRPr/>
          </a:p>
          <a:p>
            <a:r>
              <a:rPr dirty="0"/>
              <a:t>And of course, all of the models would only use data collected prior to </a:t>
            </a:r>
            <a:r>
              <a:rPr lang="en-US" dirty="0"/>
              <a:t>4 </a:t>
            </a:r>
            <a:r>
              <a:rPr dirty="0"/>
              <a:t>pm today so that they are “predicting”, in the full sense of the word, into the future and not just demonstrating an association.</a:t>
            </a:r>
          </a:p>
        </p:txBody>
      </p:sp>
      <p:sp>
        <p:nvSpPr>
          <p:cNvPr id="4" name="Slide Number Placeholder 3"/>
          <p:cNvSpPr>
            <a:spLocks noGrp="1"/>
          </p:cNvSpPr>
          <p:nvPr>
            <p:ph type="sldNum" sz="quarter" idx="10"/>
          </p:nvPr>
        </p:nvSpPr>
        <p:spPr/>
        <p:txBody>
          <a:bodyPr/>
          <a:lstStyle/>
          <a:p>
            <a:fld id="{58151AFC-CD2E-5241-A5F6-3092FE7745F8}"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can evaluate the performance accuracy of these models using a metric called the auROC for short.</a:t>
            </a:r>
          </a:p>
          <a:p>
            <a:pPr marL="0" lvl="0" indent="0">
              <a:buNone/>
            </a:pPr>
            <a:endParaRPr/>
          </a:p>
          <a:p>
            <a:pPr lvl="0"/>
            <a:r>
              <a:t>An auROC of .5 indicates a model whose accuracy is no better than random guessing, and</a:t>
            </a:r>
          </a:p>
          <a:p>
            <a:pPr marL="0" lvl="0" indent="0">
              <a:buNone/>
            </a:pPr>
            <a:endParaRPr/>
          </a:p>
          <a:p>
            <a:pPr lvl="0"/>
            <a:r>
              <a:t>An auROC of 1.0 indicates perfect accuracy</a:t>
            </a:r>
          </a:p>
          <a:p>
            <a:pPr marL="0" lvl="0" indent="0">
              <a:buNone/>
            </a:pPr>
            <a:endParaRPr/>
          </a:p>
          <a:p>
            <a:pPr marL="0" lvl="0" indent="0">
              <a:buNone/>
            </a:pPr>
            <a:r>
              <a:t>And models with auROCs of .90 or higher are considered to have excellent performance.</a:t>
            </a:r>
          </a:p>
        </p:txBody>
      </p:sp>
      <p:sp>
        <p:nvSpPr>
          <p:cNvPr id="4" name="Slide Number Placeholder 3"/>
          <p:cNvSpPr>
            <a:spLocks noGrp="1"/>
          </p:cNvSpPr>
          <p:nvPr>
            <p:ph type="sldNum" sz="quarter" idx="10"/>
          </p:nvPr>
        </p:nvSpPr>
        <p:spPr/>
        <p:txBody>
          <a:bodyPr/>
          <a:lstStyle/>
          <a:p>
            <a:fld id="{58151AFC-CD2E-5241-A5F6-3092FE7745F8}"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25F9E-3BE2-E209-2254-E1501F5D6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35E56-8A11-16F9-1FC4-B8FAC8DD3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0D4AB-93A6-8811-D85D-86D19026CBDE}"/>
              </a:ext>
            </a:extLst>
          </p:cNvPr>
          <p:cNvSpPr>
            <a:spLocks noGrp="1"/>
          </p:cNvSpPr>
          <p:nvPr>
            <p:ph type="body" idx="1"/>
          </p:nvPr>
        </p:nvSpPr>
        <p:spPr/>
        <p:txBody>
          <a:bodyPr/>
          <a:lstStyle/>
          <a:p>
            <a:pPr marL="0" lvl="0" indent="0">
              <a:buNone/>
            </a:pPr>
            <a:r>
              <a:rPr lang="en-US" dirty="0"/>
              <a:t>[PAUSE]</a:t>
            </a:r>
          </a:p>
          <a:p>
            <a:pPr marL="0" lvl="0" indent="0">
              <a:buNone/>
            </a:pPr>
            <a:endParaRPr lang="en-US" dirty="0"/>
          </a:p>
          <a:p>
            <a:pPr marL="0" lvl="0" indent="0">
              <a:buNone/>
            </a:pPr>
            <a:r>
              <a:rPr lang="en-US" dirty="0"/>
              <a:t>So given this, we were very encouraged to see that our one week prediction model had excellent performance with an </a:t>
            </a:r>
            <a:r>
              <a:rPr lang="en-US" dirty="0" err="1"/>
              <a:t>auROC</a:t>
            </a:r>
            <a:r>
              <a:rPr lang="en-US" dirty="0"/>
              <a:t> of approximately .90.</a:t>
            </a:r>
          </a:p>
        </p:txBody>
      </p:sp>
      <p:sp>
        <p:nvSpPr>
          <p:cNvPr id="4" name="Slide Number Placeholder 3">
            <a:extLst>
              <a:ext uri="{FF2B5EF4-FFF2-40B4-BE49-F238E27FC236}">
                <a16:creationId xmlns:a16="http://schemas.microsoft.com/office/drawing/2014/main" id="{CBB5D7DA-ECF0-2042-3AAD-6A93982E6687}"/>
              </a:ext>
            </a:extLst>
          </p:cNvPr>
          <p:cNvSpPr>
            <a:spLocks noGrp="1"/>
          </p:cNvSpPr>
          <p:nvPr>
            <p:ph type="sldNum" sz="quarter" idx="10"/>
          </p:nvPr>
        </p:nvSpPr>
        <p:spPr/>
        <p:txBody>
          <a:bodyPr/>
          <a:lstStyle/>
          <a:p>
            <a:fld id="{58151AFC-CD2E-5241-A5F6-3092FE7745F8}" type="slidenum">
              <a:rPr lang="en-US"/>
              <a:t>17</a:t>
            </a:fld>
            <a:endParaRPr lang="en-US"/>
          </a:p>
        </p:txBody>
      </p:sp>
    </p:spTree>
    <p:extLst>
      <p:ext uri="{BB962C8B-B14F-4D97-AF65-F5344CB8AC3E}">
        <p14:creationId xmlns:p14="http://schemas.microsoft.com/office/powerpoint/2010/main" val="412756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DB0E-C702-73A6-FB97-F1A0D59F8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A1E85-5801-FD43-B87B-8BFE4B4B2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BE177-2119-6A86-F24F-21AA8C276068}"/>
              </a:ext>
            </a:extLst>
          </p:cNvPr>
          <p:cNvSpPr>
            <a:spLocks noGrp="1"/>
          </p:cNvSpPr>
          <p:nvPr>
            <p:ph type="body" idx="1"/>
          </p:nvPr>
        </p:nvSpPr>
        <p:spPr/>
        <p:txBody>
          <a:bodyPr/>
          <a:lstStyle/>
          <a:p>
            <a:pPr marL="0" lvl="0" indent="0">
              <a:buNone/>
            </a:pPr>
            <a:r>
              <a:rPr lang="en-US" dirty="0"/>
              <a:t>[PAUSE]</a:t>
            </a:r>
          </a:p>
          <a:p>
            <a:pPr marL="0" lvl="0" indent="0">
              <a:buNone/>
            </a:pPr>
            <a:endParaRPr lang="en-US" dirty="0"/>
          </a:p>
          <a:p>
            <a:pPr marL="0" lvl="0" indent="0">
              <a:buNone/>
            </a:pPr>
            <a:r>
              <a:rPr lang="en-US" dirty="0"/>
              <a:t>And our model that made predictions about the lapse probability in the next day performed even better.</a:t>
            </a:r>
          </a:p>
          <a:p>
            <a:pPr marL="0" lvl="0" indent="0">
              <a:buNone/>
            </a:pPr>
            <a:endParaRPr lang="en-US" dirty="0"/>
          </a:p>
          <a:p>
            <a:pPr marL="0" lvl="0" indent="0">
              <a:buNone/>
            </a:pPr>
            <a:r>
              <a:rPr lang="en-US" dirty="0"/>
              <a:t>[PAUSE]</a:t>
            </a:r>
          </a:p>
        </p:txBody>
      </p:sp>
      <p:sp>
        <p:nvSpPr>
          <p:cNvPr id="4" name="Slide Number Placeholder 3">
            <a:extLst>
              <a:ext uri="{FF2B5EF4-FFF2-40B4-BE49-F238E27FC236}">
                <a16:creationId xmlns:a16="http://schemas.microsoft.com/office/drawing/2014/main" id="{61BFAD55-88A2-78D1-49DB-E19A33751FBD}"/>
              </a:ext>
            </a:extLst>
          </p:cNvPr>
          <p:cNvSpPr>
            <a:spLocks noGrp="1"/>
          </p:cNvSpPr>
          <p:nvPr>
            <p:ph type="sldNum" sz="quarter" idx="10"/>
          </p:nvPr>
        </p:nvSpPr>
        <p:spPr/>
        <p:txBody>
          <a:bodyPr/>
          <a:lstStyle/>
          <a:p>
            <a:fld id="{58151AFC-CD2E-5241-A5F6-3092FE7745F8}" type="slidenum">
              <a:rPr lang="en-US"/>
              <a:t>18</a:t>
            </a:fld>
            <a:endParaRPr lang="en-US"/>
          </a:p>
        </p:txBody>
      </p:sp>
    </p:spTree>
    <p:extLst>
      <p:ext uri="{BB962C8B-B14F-4D97-AF65-F5344CB8AC3E}">
        <p14:creationId xmlns:p14="http://schemas.microsoft.com/office/powerpoint/2010/main" val="543619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B1974-8A52-7C33-5492-50FFF90F4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E897C-7F55-B3BD-4DC6-E61D64FD4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5B315-776F-78B3-ED24-30B605723FB0}"/>
              </a:ext>
            </a:extLst>
          </p:cNvPr>
          <p:cNvSpPr>
            <a:spLocks noGrp="1"/>
          </p:cNvSpPr>
          <p:nvPr>
            <p:ph type="body" idx="1"/>
          </p:nvPr>
        </p:nvSpPr>
        <p:spPr/>
        <p:txBody>
          <a:bodyPr/>
          <a:lstStyle/>
          <a:p>
            <a:pPr marL="0" lvl="0" indent="0">
              <a:buNone/>
            </a:pPr>
            <a:r>
              <a:rPr lang="en-US" dirty="0"/>
              <a:t>and our one hour model had the highest performance of all with an </a:t>
            </a:r>
            <a:r>
              <a:rPr lang="en-US" dirty="0" err="1"/>
              <a:t>auROC</a:t>
            </a:r>
            <a:r>
              <a:rPr lang="en-US" dirty="0"/>
              <a:t> of 0.93.</a:t>
            </a:r>
          </a:p>
          <a:p>
            <a:pPr marL="0" lvl="0" indent="0">
              <a:buNone/>
            </a:pPr>
            <a:endParaRPr lang="en-US" dirty="0"/>
          </a:p>
          <a:p>
            <a:pPr marL="0" lvl="0" indent="0">
              <a:buNone/>
            </a:pPr>
            <a:r>
              <a:rPr lang="en-US" dirty="0"/>
              <a:t>Candidly, we hadn’t anticipated that we could do this well with such high levels of temporal precision.</a:t>
            </a:r>
          </a:p>
          <a:p>
            <a:pPr marL="0" lvl="0" indent="0">
              <a:buNone/>
            </a:pPr>
            <a:endParaRPr lang="en-US" dirty="0"/>
          </a:p>
          <a:p>
            <a:pPr marL="0" lvl="0" indent="0">
              <a:buNone/>
            </a:pPr>
            <a:r>
              <a:rPr lang="en-US" dirty="0"/>
              <a:t>But we can, and to be clear, we believe all three of these models to have clinically implementable levels of performance such that we can use them to make meaningful decisions for individual participants at specific moments in time.</a:t>
            </a:r>
          </a:p>
        </p:txBody>
      </p:sp>
      <p:sp>
        <p:nvSpPr>
          <p:cNvPr id="4" name="Slide Number Placeholder 3">
            <a:extLst>
              <a:ext uri="{FF2B5EF4-FFF2-40B4-BE49-F238E27FC236}">
                <a16:creationId xmlns:a16="http://schemas.microsoft.com/office/drawing/2014/main" id="{D7A6BB29-2136-2D3D-BDBD-19623A2E71BF}"/>
              </a:ext>
            </a:extLst>
          </p:cNvPr>
          <p:cNvSpPr>
            <a:spLocks noGrp="1"/>
          </p:cNvSpPr>
          <p:nvPr>
            <p:ph type="sldNum" sz="quarter" idx="10"/>
          </p:nvPr>
        </p:nvSpPr>
        <p:spPr/>
        <p:txBody>
          <a:bodyPr/>
          <a:lstStyle/>
          <a:p>
            <a:fld id="{58151AFC-CD2E-5241-A5F6-3092FE7745F8}" type="slidenum">
              <a:rPr lang="en-US"/>
              <a:t>19</a:t>
            </a:fld>
            <a:endParaRPr lang="en-US"/>
          </a:p>
        </p:txBody>
      </p:sp>
    </p:spTree>
    <p:extLst>
      <p:ext uri="{BB962C8B-B14F-4D97-AF65-F5344CB8AC3E}">
        <p14:creationId xmlns:p14="http://schemas.microsoft.com/office/powerpoint/2010/main" val="103696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1D7B-E24C-EF06-7BE7-A74962494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1B604-A0AA-15E8-914B-7F12D3E6D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8595A-945E-9F36-2C8C-6968B95C99CE}"/>
              </a:ext>
            </a:extLst>
          </p:cNvPr>
          <p:cNvSpPr>
            <a:spLocks noGrp="1"/>
          </p:cNvSpPr>
          <p:nvPr>
            <p:ph type="body" idx="1"/>
          </p:nvPr>
        </p:nvSpPr>
        <p:spPr/>
        <p:txBody>
          <a:bodyPr/>
          <a:lstStyle/>
          <a:p>
            <a:r>
              <a:rPr lang="en-US" dirty="0">
                <a:ea typeface="Calibri"/>
                <a:cs typeface="Calibri"/>
              </a:rPr>
              <a:t>To start, I have no disclosures to report.  However, I do want to begin by telling you a bit about how I became interested in the program of research I am presenting to you today</a:t>
            </a:r>
            <a:endParaRPr dirty="0" err="1"/>
          </a:p>
        </p:txBody>
      </p:sp>
      <p:sp>
        <p:nvSpPr>
          <p:cNvPr id="4" name="Slide Number Placeholder 3">
            <a:extLst>
              <a:ext uri="{FF2B5EF4-FFF2-40B4-BE49-F238E27FC236}">
                <a16:creationId xmlns:a16="http://schemas.microsoft.com/office/drawing/2014/main" id="{A3770C8A-8CE2-299D-622C-8E5C39587F8D}"/>
              </a:ext>
            </a:extLst>
          </p:cNvPr>
          <p:cNvSpPr>
            <a:spLocks noGrp="1"/>
          </p:cNvSpPr>
          <p:nvPr>
            <p:ph type="sldNum" sz="quarter" idx="10"/>
          </p:nvPr>
        </p:nvSpPr>
        <p:spPr/>
        <p:txBody>
          <a:bodyPr/>
          <a:lstStyle/>
          <a:p>
            <a:fld id="{58151AFC-CD2E-5241-A5F6-3092FE7745F8}" type="slidenum">
              <a:rPr lang="en-US"/>
              <a:t>2</a:t>
            </a:fld>
            <a:endParaRPr lang="en-US"/>
          </a:p>
        </p:txBody>
      </p:sp>
    </p:spTree>
    <p:extLst>
      <p:ext uri="{BB962C8B-B14F-4D97-AF65-F5344CB8AC3E}">
        <p14:creationId xmlns:p14="http://schemas.microsoft.com/office/powerpoint/2010/main" val="4012259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15642-DF18-5E96-4F45-6BE630848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3DBFEC-6DD8-4CBA-3480-A8DC7F649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49CB5-8395-3E81-860D-FA8F5130E11E}"/>
              </a:ext>
            </a:extLst>
          </p:cNvPr>
          <p:cNvSpPr>
            <a:spLocks noGrp="1"/>
          </p:cNvSpPr>
          <p:nvPr>
            <p:ph type="body" idx="1"/>
          </p:nvPr>
        </p:nvSpPr>
        <p:spPr/>
        <p:txBody>
          <a:bodyPr/>
          <a:lstStyle/>
          <a:p>
            <a:pPr marL="0" lvl="0" indent="0">
              <a:buNone/>
            </a:pPr>
            <a:r>
              <a:rPr lang="en-US" dirty="0"/>
              <a:t>But we can get much more than just lapse probabilities from these models.</a:t>
            </a:r>
          </a:p>
          <a:p>
            <a:pPr marL="0" lvl="0" indent="0">
              <a:buNone/>
            </a:pPr>
            <a:endParaRPr lang="en-US" dirty="0"/>
          </a:p>
          <a:p>
            <a:r>
              <a:rPr lang="en-US" dirty="0"/>
              <a:t>Using a tool from the field of interpretable AI, SHAP values, we can understand which features contributed most strongly to any prediction for a specific person at a specific moment in time. This allows us to understand not only WHEN a lapse might occur but also WHY and potentially how best to intervene.</a:t>
            </a:r>
            <a:endParaRPr lang="en-US" dirty="0">
              <a:ea typeface="Calibri"/>
              <a:cs typeface="Calibri"/>
            </a:endParaRPr>
          </a:p>
        </p:txBody>
      </p:sp>
      <p:sp>
        <p:nvSpPr>
          <p:cNvPr id="4" name="Slide Number Placeholder 3">
            <a:extLst>
              <a:ext uri="{FF2B5EF4-FFF2-40B4-BE49-F238E27FC236}">
                <a16:creationId xmlns:a16="http://schemas.microsoft.com/office/drawing/2014/main" id="{4B3F91D8-854A-AAE7-292B-B8564DE18CEF}"/>
              </a:ext>
            </a:extLst>
          </p:cNvPr>
          <p:cNvSpPr>
            <a:spLocks noGrp="1"/>
          </p:cNvSpPr>
          <p:nvPr>
            <p:ph type="sldNum" sz="quarter" idx="10"/>
          </p:nvPr>
        </p:nvSpPr>
        <p:spPr/>
        <p:txBody>
          <a:bodyPr/>
          <a:lstStyle/>
          <a:p>
            <a:fld id="{58151AFC-CD2E-5241-A5F6-3092FE7745F8}" type="slidenum">
              <a:rPr lang="en-US"/>
              <a:t>20</a:t>
            </a:fld>
            <a:endParaRPr lang="en-US"/>
          </a:p>
        </p:txBody>
      </p:sp>
    </p:spTree>
    <p:extLst>
      <p:ext uri="{BB962C8B-B14F-4D97-AF65-F5344CB8AC3E}">
        <p14:creationId xmlns:p14="http://schemas.microsoft.com/office/powerpoint/2010/main" val="1081296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F58FB-99D9-3E96-3C45-84D23E67D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45249-2AF7-23E9-F5CC-0EC26155C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3913E-71F3-72C6-AE93-BF8C8B23D4B0}"/>
              </a:ext>
            </a:extLst>
          </p:cNvPr>
          <p:cNvSpPr>
            <a:spLocks noGrp="1"/>
          </p:cNvSpPr>
          <p:nvPr>
            <p:ph type="body" idx="1"/>
          </p:nvPr>
        </p:nvSpPr>
        <p:spPr/>
        <p:txBody>
          <a:bodyPr/>
          <a:lstStyle/>
          <a:p>
            <a:pPr marL="0" lvl="0" indent="0">
              <a:buNone/>
            </a:pPr>
            <a:r>
              <a:rPr lang="en-US" dirty="0"/>
              <a:t>For example, in this first plot, I am showing you someone who would be predicted to have a high lapse probability on day 30 of their recovery because they have been reporting high craving. </a:t>
            </a:r>
          </a:p>
          <a:p>
            <a:pPr marL="0" lvl="0" indent="0">
              <a:buNone/>
            </a:pPr>
            <a:endParaRPr lang="en-US" dirty="0"/>
          </a:p>
          <a:p>
            <a:pPr marL="0" lvl="0" indent="0">
              <a:buNone/>
            </a:pPr>
            <a:r>
              <a:rPr lang="en-US" dirty="0"/>
              <a:t>For this person, we could recommend urge surfing techniques or remind them that distracting activities can help get them through short periods of craving.</a:t>
            </a:r>
          </a:p>
          <a:p>
            <a:pPr marL="0" lvl="0" indent="0">
              <a:buNone/>
            </a:pPr>
            <a:endParaRPr lang="en-US" dirty="0"/>
          </a:p>
        </p:txBody>
      </p:sp>
      <p:sp>
        <p:nvSpPr>
          <p:cNvPr id="4" name="Slide Number Placeholder 3">
            <a:extLst>
              <a:ext uri="{FF2B5EF4-FFF2-40B4-BE49-F238E27FC236}">
                <a16:creationId xmlns:a16="http://schemas.microsoft.com/office/drawing/2014/main" id="{809A86BA-CF70-9ED4-77F5-57AD6AD763E9}"/>
              </a:ext>
            </a:extLst>
          </p:cNvPr>
          <p:cNvSpPr>
            <a:spLocks noGrp="1"/>
          </p:cNvSpPr>
          <p:nvPr>
            <p:ph type="sldNum" sz="quarter" idx="10"/>
          </p:nvPr>
        </p:nvSpPr>
        <p:spPr/>
        <p:txBody>
          <a:bodyPr/>
          <a:lstStyle/>
          <a:p>
            <a:fld id="{58151AFC-CD2E-5241-A5F6-3092FE7745F8}" type="slidenum">
              <a:rPr lang="en-US"/>
              <a:t>21</a:t>
            </a:fld>
            <a:endParaRPr lang="en-US"/>
          </a:p>
        </p:txBody>
      </p:sp>
    </p:spTree>
    <p:extLst>
      <p:ext uri="{BB962C8B-B14F-4D97-AF65-F5344CB8AC3E}">
        <p14:creationId xmlns:p14="http://schemas.microsoft.com/office/powerpoint/2010/main" val="2111631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6882D-A169-59FF-C2AB-298E0581A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98C7A-FD30-81DC-9ED3-34A83E4C6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55C5C-AF56-671F-F1C1-EF7B6D326571}"/>
              </a:ext>
            </a:extLst>
          </p:cNvPr>
          <p:cNvSpPr>
            <a:spLocks noGrp="1"/>
          </p:cNvSpPr>
          <p:nvPr>
            <p:ph type="body" idx="1"/>
          </p:nvPr>
        </p:nvSpPr>
        <p:spPr/>
        <p:txBody>
          <a:bodyPr/>
          <a:lstStyle/>
          <a:p>
            <a:r>
              <a:rPr lang="en-US" dirty="0"/>
              <a:t>In contrast, a second person might have similarly high lapse probability on day 30 of their recovery, but instead because they have lapsed a few times in recent weeks. </a:t>
            </a:r>
          </a:p>
          <a:p>
            <a:endParaRPr lang="en-US" dirty="0"/>
          </a:p>
          <a:p>
            <a:r>
              <a:rPr lang="en-US" dirty="0"/>
              <a:t>They could be encouraged and assisted to complete activities designed to increase their motivation for abstinence.</a:t>
            </a:r>
          </a:p>
          <a:p>
            <a:pPr marL="0" lvl="0" indent="0">
              <a:buNone/>
            </a:pPr>
            <a:endParaRPr lang="en-US" dirty="0"/>
          </a:p>
        </p:txBody>
      </p:sp>
      <p:sp>
        <p:nvSpPr>
          <p:cNvPr id="4" name="Slide Number Placeholder 3">
            <a:extLst>
              <a:ext uri="{FF2B5EF4-FFF2-40B4-BE49-F238E27FC236}">
                <a16:creationId xmlns:a16="http://schemas.microsoft.com/office/drawing/2014/main" id="{F7FB2D1E-B9CF-4511-1E50-03EAA24938D1}"/>
              </a:ext>
            </a:extLst>
          </p:cNvPr>
          <p:cNvSpPr>
            <a:spLocks noGrp="1"/>
          </p:cNvSpPr>
          <p:nvPr>
            <p:ph type="sldNum" sz="quarter" idx="10"/>
          </p:nvPr>
        </p:nvSpPr>
        <p:spPr/>
        <p:txBody>
          <a:bodyPr/>
          <a:lstStyle/>
          <a:p>
            <a:fld id="{58151AFC-CD2E-5241-A5F6-3092FE7745F8}" type="slidenum">
              <a:rPr lang="en-US"/>
              <a:t>22</a:t>
            </a:fld>
            <a:endParaRPr lang="en-US"/>
          </a:p>
        </p:txBody>
      </p:sp>
    </p:spTree>
    <p:extLst>
      <p:ext uri="{BB962C8B-B14F-4D97-AF65-F5344CB8AC3E}">
        <p14:creationId xmlns:p14="http://schemas.microsoft.com/office/powerpoint/2010/main" val="3242436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4468-D9DB-C807-B9E7-DF0328A01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DFDCE-F163-6B5F-C13F-7D4940D74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90875-A9BB-4367-8BB7-369B76B4F3B8}"/>
              </a:ext>
            </a:extLst>
          </p:cNvPr>
          <p:cNvSpPr>
            <a:spLocks noGrp="1"/>
          </p:cNvSpPr>
          <p:nvPr>
            <p:ph type="body" idx="1"/>
          </p:nvPr>
        </p:nvSpPr>
        <p:spPr/>
        <p:txBody>
          <a:bodyPr/>
          <a:lstStyle/>
          <a:p>
            <a:pPr marL="0" lvl="0" indent="0">
              <a:buNone/>
            </a:pPr>
            <a:r>
              <a:rPr lang="en-US" dirty="0"/>
              <a:t>And at a later point in time, that same person may have improved their abstinence motivation but now be at increased risk for a lapse because of a string of recent past and anticipated stressors.</a:t>
            </a:r>
          </a:p>
          <a:p>
            <a:pPr marL="0" lvl="0" indent="0">
              <a:buNone/>
            </a:pPr>
            <a:endParaRPr lang="en-US" dirty="0"/>
          </a:p>
          <a:p>
            <a:pPr marL="0" lvl="0" indent="0">
              <a:buNone/>
            </a:pPr>
            <a:r>
              <a:rPr lang="en-US" dirty="0"/>
              <a:t>Now they could be provided with guided stress reduction or relaxation techniques that they could use each day.</a:t>
            </a:r>
          </a:p>
          <a:p>
            <a:pPr marL="0" lvl="0" indent="0">
              <a:buNone/>
            </a:pPr>
            <a:endParaRPr lang="en-US" dirty="0"/>
          </a:p>
          <a:p>
            <a:pPr marL="0" lvl="0" indent="0">
              <a:buNone/>
            </a:pPr>
            <a:r>
              <a:rPr lang="en-US" dirty="0"/>
              <a:t>In this way, we can provide personalized recommendations to patients that are tailored to their unique risk profile at that moment in time.</a:t>
            </a:r>
          </a:p>
          <a:p>
            <a:pPr marL="0" lvl="0" indent="0">
              <a:buNone/>
            </a:pPr>
            <a:endParaRPr lang="en-US" dirty="0"/>
          </a:p>
        </p:txBody>
      </p:sp>
      <p:sp>
        <p:nvSpPr>
          <p:cNvPr id="4" name="Slide Number Placeholder 3">
            <a:extLst>
              <a:ext uri="{FF2B5EF4-FFF2-40B4-BE49-F238E27FC236}">
                <a16:creationId xmlns:a16="http://schemas.microsoft.com/office/drawing/2014/main" id="{C3A04F16-0986-50F9-E611-159C6C653DF7}"/>
              </a:ext>
            </a:extLst>
          </p:cNvPr>
          <p:cNvSpPr>
            <a:spLocks noGrp="1"/>
          </p:cNvSpPr>
          <p:nvPr>
            <p:ph type="sldNum" sz="quarter" idx="10"/>
          </p:nvPr>
        </p:nvSpPr>
        <p:spPr/>
        <p:txBody>
          <a:bodyPr/>
          <a:lstStyle/>
          <a:p>
            <a:fld id="{58151AFC-CD2E-5241-A5F6-3092FE7745F8}" type="slidenum">
              <a:rPr lang="en-US"/>
              <a:t>23</a:t>
            </a:fld>
            <a:endParaRPr lang="en-US"/>
          </a:p>
        </p:txBody>
      </p:sp>
    </p:spTree>
    <p:extLst>
      <p:ext uri="{BB962C8B-B14F-4D97-AF65-F5344CB8AC3E}">
        <p14:creationId xmlns:p14="http://schemas.microsoft.com/office/powerpoint/2010/main" val="1951670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9CA62-A0DC-1B72-D4F4-961B741B1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9FEDB-C76C-93EE-395C-DCDBC56BB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C4919-38EB-5ED3-2652-D2A6812DB79D}"/>
              </a:ext>
            </a:extLst>
          </p:cNvPr>
          <p:cNvSpPr>
            <a:spLocks noGrp="1"/>
          </p:cNvSpPr>
          <p:nvPr>
            <p:ph type="body" idx="1"/>
          </p:nvPr>
        </p:nvSpPr>
        <p:spPr/>
        <p:txBody>
          <a:bodyPr/>
          <a:lstStyle/>
          <a:p>
            <a:r>
              <a:rPr lang="en-US" dirty="0">
                <a:ea typeface="Calibri"/>
                <a:cs typeface="Calibri"/>
              </a:rPr>
              <a:t>And we have just received another grant from the NIAAA to do just this.</a:t>
            </a:r>
            <a:endParaRPr lang="en-US" dirty="0"/>
          </a:p>
          <a:p>
            <a:endParaRPr lang="en-US" dirty="0"/>
          </a:p>
          <a:p>
            <a:r>
              <a:rPr lang="en-US" dirty="0"/>
              <a:t>In this project, we will use a day level prediction model with inputs from both EMA and geolocation. We will use this model to make</a:t>
            </a:r>
            <a:endParaRPr lang="en-US" dirty="0">
              <a:ea typeface="Calibri" panose="020F0502020204030204"/>
              <a:cs typeface="Calibri" panose="020F0502020204030204"/>
            </a:endParaRPr>
          </a:p>
          <a:p>
            <a:pPr marL="0" lvl="0" indent="0">
              <a:buNone/>
            </a:pPr>
            <a:endParaRPr lang="en-US" dirty="0"/>
          </a:p>
          <a:p>
            <a:pPr marL="171450" indent="-171450">
              <a:buFont typeface="Arial" panose="020B0604020202020204" pitchFamily="34" charset="0"/>
              <a:buChar char="•"/>
            </a:pPr>
            <a:r>
              <a:rPr lang="en-US" dirty="0"/>
              <a:t>daily lapse probability predictions for each participant</a:t>
            </a:r>
            <a:endParaRPr lang="en-US" dirty="0">
              <a:ea typeface="Calibri"/>
              <a:cs typeface="Calibri"/>
            </a:endParaRPr>
          </a:p>
          <a:p>
            <a:pPr marL="171450" indent="-171450">
              <a:buFont typeface="Arial" panose="020B0604020202020204" pitchFamily="34" charset="0"/>
              <a:buChar char="•"/>
            </a:pPr>
            <a:r>
              <a:rPr lang="en-US" dirty="0"/>
              <a:t>Identify their current personalized lapse risks,</a:t>
            </a:r>
            <a:endParaRPr lang="en-US" dirty="0">
              <a:ea typeface="Calibri" panose="020F0502020204030204"/>
              <a:cs typeface="Calibri" panose="020F0502020204030204"/>
            </a:endParaRPr>
          </a:p>
          <a:p>
            <a:pPr marL="171450" lvl="0" indent="-171450">
              <a:buFont typeface="Arial" panose="020B0604020202020204" pitchFamily="34" charset="0"/>
              <a:buChar char="•"/>
            </a:pPr>
            <a:r>
              <a:rPr lang="en-US" dirty="0"/>
              <a:t>and map those risks to behavioral and support recommendations that are specific to each person each day.</a:t>
            </a:r>
          </a:p>
          <a:p>
            <a:pPr marL="0" lvl="0" indent="0">
              <a:buNone/>
            </a:pPr>
            <a:endParaRPr lang="en-US" dirty="0"/>
          </a:p>
          <a:p>
            <a:r>
              <a:rPr lang="en-US" dirty="0"/>
              <a:t>We can then manipulate what information we include in daily messages from the system to participants to increase their trust and engagement with the system as well as formally evaluating its clinical benefits.</a:t>
            </a:r>
            <a:endParaRPr lang="en-US" dirty="0">
              <a:ea typeface="Calibri"/>
              <a:cs typeface="Calibri"/>
            </a:endParaRPr>
          </a:p>
          <a:p>
            <a:pPr marL="0" lvl="0" indent="0">
              <a:buNone/>
            </a:pPr>
            <a:endParaRPr lang="en-US" dirty="0"/>
          </a:p>
          <a:p>
            <a:r>
              <a:rPr lang="en-US" dirty="0">
                <a:ea typeface="Calibri"/>
                <a:cs typeface="Calibri"/>
              </a:rPr>
              <a:t>We are super excited to start this project and I'm happy to talk more about it during the discussion period.</a:t>
            </a:r>
            <a:endParaRPr lang="en-US" dirty="0"/>
          </a:p>
        </p:txBody>
      </p:sp>
      <p:sp>
        <p:nvSpPr>
          <p:cNvPr id="4" name="Slide Number Placeholder 3">
            <a:extLst>
              <a:ext uri="{FF2B5EF4-FFF2-40B4-BE49-F238E27FC236}">
                <a16:creationId xmlns:a16="http://schemas.microsoft.com/office/drawing/2014/main" id="{45E5EFE5-A4F4-1DD8-613F-9AF8D41761E6}"/>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484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633E6-6DEE-8915-781E-874D6EAF6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73358-FE61-2B28-B0A6-E7FE4097D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73F01-2B6C-76BC-18B7-E36A741F426F}"/>
              </a:ext>
            </a:extLst>
          </p:cNvPr>
          <p:cNvSpPr>
            <a:spLocks noGrp="1"/>
          </p:cNvSpPr>
          <p:nvPr>
            <p:ph type="body" idx="1"/>
          </p:nvPr>
        </p:nvSpPr>
        <p:spPr/>
        <p:txBody>
          <a:bodyPr/>
          <a:lstStyle/>
          <a:p>
            <a:r>
              <a:rPr lang="en-US" dirty="0">
                <a:ea typeface="Calibri" panose="020F0502020204030204"/>
                <a:cs typeface="Calibri" panose="020F0502020204030204"/>
              </a:rPr>
              <a:t>OK, so the models I've been describing to you so far are all focused on making predictions about lapses in the immediate future, like the next day.   We think the day level model is ideally suited to guide people to adjust their behavior each day and deploy tools they learned in previous treatment to support their recovery.  </a:t>
            </a:r>
          </a:p>
          <a:p>
            <a:endParaRPr lang="en-US" dirty="0">
              <a:ea typeface="Calibri" panose="020F0502020204030204"/>
              <a:cs typeface="Calibri" panose="020F0502020204030204"/>
            </a:endParaRPr>
          </a:p>
          <a:p>
            <a:r>
              <a:rPr lang="en-US" dirty="0">
                <a:ea typeface="Calibri" panose="020F0502020204030204"/>
                <a:cs typeface="Calibri" panose="020F0502020204030204"/>
              </a:rPr>
              <a:t>But sometimes, people need supports that aren't immediately available that day.  Maybe they need to schedule a follow-up with their therapist for additional aftercare, or meet with their AA sponsor or with a supportive friend.  These activities can take time to set up so we have begun to experiment with making lagged predictions further into the future.  </a:t>
            </a:r>
          </a:p>
        </p:txBody>
      </p:sp>
      <p:sp>
        <p:nvSpPr>
          <p:cNvPr id="4" name="Slide Number Placeholder 3">
            <a:extLst>
              <a:ext uri="{FF2B5EF4-FFF2-40B4-BE49-F238E27FC236}">
                <a16:creationId xmlns:a16="http://schemas.microsoft.com/office/drawing/2014/main" id="{79855FC9-2204-022B-16D7-669371E1C03F}"/>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94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633E6-6DEE-8915-781E-874D6EAF6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73358-FE61-2B28-B0A6-E7FE4097D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73F01-2B6C-76BC-18B7-E36A741F426F}"/>
              </a:ext>
            </a:extLst>
          </p:cNvPr>
          <p:cNvSpPr>
            <a:spLocks noGrp="1"/>
          </p:cNvSpPr>
          <p:nvPr>
            <p:ph type="body" idx="1"/>
          </p:nvPr>
        </p:nvSpPr>
        <p:spPr/>
        <p:txBody>
          <a:bodyPr/>
          <a:lstStyle/>
          <a:p>
            <a:r>
              <a:rPr lang="en-US" dirty="0">
                <a:ea typeface="Calibri" panose="020F0502020204030204"/>
                <a:cs typeface="Calibri" panose="020F0502020204030204"/>
              </a:rPr>
              <a:t>And we have been encouraged to see that when we lag our predictions so that the prediction window doesn’t start immediately but instead starts one day or three days or even up to 2 weeks in the future, we can still predict lapses quite well.</a:t>
            </a:r>
          </a:p>
          <a:p>
            <a:endParaRPr lang="en-US" dirty="0">
              <a:ea typeface="Calibri" panose="020F0502020204030204"/>
              <a:cs typeface="Calibri" panose="020F0502020204030204"/>
            </a:endParaRPr>
          </a:p>
          <a:p>
            <a:r>
              <a:rPr lang="en-US" dirty="0">
                <a:ea typeface="Calibri" panose="020F0502020204030204"/>
                <a:cs typeface="Calibri" panose="020F0502020204030204"/>
              </a:rPr>
              <a:t>To be clear, there is a significant time effect as expected, with performance degrading as we predict further into the future.  But, even with lags of up to two weeks, we can still predict lapses with </a:t>
            </a:r>
            <a:r>
              <a:rPr lang="en-US" dirty="0" err="1">
                <a:ea typeface="Calibri"/>
                <a:cs typeface="Calibri"/>
              </a:rPr>
              <a:t>auROCs</a:t>
            </a:r>
            <a:r>
              <a:rPr lang="en-US" dirty="0">
                <a:ea typeface="Calibri"/>
                <a:cs typeface="Calibri"/>
              </a:rPr>
              <a:t> of .85.  </a:t>
            </a:r>
          </a:p>
          <a:p>
            <a:endParaRPr lang="en-US" dirty="0">
              <a:ea typeface="Calibri"/>
              <a:cs typeface="Calibri"/>
            </a:endParaRPr>
          </a:p>
          <a:p>
            <a:r>
              <a:rPr lang="en-US" dirty="0">
                <a:ea typeface="Calibri"/>
                <a:cs typeface="Calibri"/>
              </a:rPr>
              <a:t>Unfortunately, we couldn't train models with lags longer than 2 weeks because these participants were only tracked for up to 3 months and we  lose too much data if we lag the models further than that.  But as I will describe in a moment, we are about to complete data collection on another sample that we tracked for up to a year and we are eager to evaluate longer lags with those data.</a:t>
            </a: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79855FC9-2204-022B-16D7-669371E1C03F}"/>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888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2C66-EB1E-627A-B055-AC0EBC50B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C5DE9-807B-E2DF-F95B-BD7961E17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9CB47F-3A33-A7D0-5EA4-01AC4828A8B1}"/>
              </a:ext>
            </a:extLst>
          </p:cNvPr>
          <p:cNvSpPr>
            <a:spLocks noGrp="1"/>
          </p:cNvSpPr>
          <p:nvPr>
            <p:ph type="body" idx="1"/>
          </p:nvPr>
        </p:nvSpPr>
        <p:spPr/>
        <p:txBody>
          <a:bodyPr/>
          <a:lstStyle/>
          <a:p>
            <a:r>
              <a:rPr lang="en-US" dirty="0">
                <a:ea typeface="Calibri"/>
                <a:cs typeface="Calibri"/>
              </a:rPr>
              <a:t>PAUSE</a:t>
            </a:r>
            <a:endParaRPr lang="en-US" dirty="0"/>
          </a:p>
          <a:p>
            <a:endParaRPr lang="en-US" dirty="0"/>
          </a:p>
          <a:p>
            <a:r>
              <a:rPr lang="en-US" dirty="0"/>
              <a:t>So, obviously, we are really excited about the potential capabilities of a system that includes both next day and lagged predictions for providing personalized continuing care.</a:t>
            </a:r>
            <a:endParaRPr lang="en-US" dirty="0">
              <a:ea typeface="Calibri"/>
              <a:cs typeface="Calibri"/>
            </a:endParaRPr>
          </a:p>
          <a:p>
            <a:pPr marL="0" lvl="0" indent="0">
              <a:buNone/>
            </a:pPr>
            <a:endParaRPr lang="en-US" dirty="0"/>
          </a:p>
          <a:p>
            <a:r>
              <a:rPr lang="en-US" dirty="0"/>
              <a:t>But not surprisingly, there are still a number of very important issues to address and I want to dive in a bit deeper into one of the most important ones.</a:t>
            </a:r>
            <a:endParaRPr lang="en-US" dirty="0">
              <a:ea typeface="Calibri"/>
              <a:cs typeface="Calibri"/>
            </a:endParaRPr>
          </a:p>
        </p:txBody>
      </p:sp>
      <p:sp>
        <p:nvSpPr>
          <p:cNvPr id="4" name="Slide Number Placeholder 3">
            <a:extLst>
              <a:ext uri="{FF2B5EF4-FFF2-40B4-BE49-F238E27FC236}">
                <a16:creationId xmlns:a16="http://schemas.microsoft.com/office/drawing/2014/main" id="{346F7FD0-4CFB-D8EC-565F-A3B62F32506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528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2F378-A168-B5AF-A1BF-096F28FE7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009A6-1F6B-341F-B06F-407EEA068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BFF60-C24F-1244-0CE7-A34E8C7EF2DB}"/>
              </a:ext>
            </a:extLst>
          </p:cNvPr>
          <p:cNvSpPr>
            <a:spLocks noGrp="1"/>
          </p:cNvSpPr>
          <p:nvPr>
            <p:ph type="body" idx="1"/>
          </p:nvPr>
        </p:nvSpPr>
        <p:spPr/>
        <p:txBody>
          <a:bodyPr/>
          <a:lstStyle/>
          <a:p>
            <a:r>
              <a:rPr lang="en-US" dirty="0"/>
              <a:t>Before we could ever broadly implement our monitoring and support system, we must assure that the models in our system are fair when used with individuals from different subgroups that have historically been disadvantaged in mental healthcare.</a:t>
            </a:r>
          </a:p>
          <a:p>
            <a:pPr marL="0" lvl="0" indent="0">
              <a:buNone/>
            </a:pPr>
            <a:endParaRPr lang="en-US" dirty="0"/>
          </a:p>
          <a:p>
            <a:r>
              <a:rPr lang="en-US" dirty="0"/>
              <a:t>As one example of this issue, the data we collected to train these models from this first NIAAA grant did not include much racial and ethnic diversity among the participants.   We collected those data at a time when we weren't yet thinking as carefully about issues of representation as we try to do now.</a:t>
            </a:r>
            <a:endParaRPr lang="en-US" dirty="0">
              <a:ea typeface="Calibri"/>
              <a:cs typeface="Calibri"/>
            </a:endParaRPr>
          </a:p>
        </p:txBody>
      </p:sp>
      <p:sp>
        <p:nvSpPr>
          <p:cNvPr id="4" name="Slide Number Placeholder 3">
            <a:extLst>
              <a:ext uri="{FF2B5EF4-FFF2-40B4-BE49-F238E27FC236}">
                <a16:creationId xmlns:a16="http://schemas.microsoft.com/office/drawing/2014/main" id="{250E65A0-0E4F-D388-E534-C14CCF7359BD}"/>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787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7ACE5-6565-DEFA-2D7C-422E30BE5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86100-0DFE-284A-8B69-AD40A5045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C5F1E-861D-7EB2-3FA1-E65E63A4121F}"/>
              </a:ext>
            </a:extLst>
          </p:cNvPr>
          <p:cNvSpPr>
            <a:spLocks noGrp="1"/>
          </p:cNvSpPr>
          <p:nvPr>
            <p:ph type="body" idx="1"/>
          </p:nvPr>
        </p:nvSpPr>
        <p:spPr/>
        <p:txBody>
          <a:bodyPr/>
          <a:lstStyle/>
          <a:p>
            <a:r>
              <a:rPr lang="en-US" dirty="0"/>
              <a:t>Given that, we were dismayed but not surprised to find that those models perform substantially worse (with </a:t>
            </a:r>
            <a:r>
              <a:rPr lang="en-US" dirty="0" err="1"/>
              <a:t>auROCs</a:t>
            </a:r>
            <a:r>
              <a:rPr lang="en-US" dirty="0"/>
              <a:t> that are .19 units lower) when predicting lapses for anyone who wasn’t white and non-</a:t>
            </a:r>
            <a:r>
              <a:rPr lang="en-US" dirty="0" err="1"/>
              <a:t>hispanic</a:t>
            </a:r>
            <a:r>
              <a:rPr lang="en-US" dirty="0"/>
              <a:t>.</a:t>
            </a:r>
          </a:p>
          <a:p>
            <a:pPr marL="0" lvl="0" indent="0">
              <a:buNone/>
            </a:pPr>
            <a:endParaRPr lang="en-US" dirty="0"/>
          </a:p>
          <a:p>
            <a:pPr marL="0" lvl="0" indent="0">
              <a:buNone/>
            </a:pPr>
            <a:endParaRPr lang="en-US" dirty="0"/>
          </a:p>
        </p:txBody>
      </p:sp>
      <p:sp>
        <p:nvSpPr>
          <p:cNvPr id="4" name="Slide Number Placeholder 3">
            <a:extLst>
              <a:ext uri="{FF2B5EF4-FFF2-40B4-BE49-F238E27FC236}">
                <a16:creationId xmlns:a16="http://schemas.microsoft.com/office/drawing/2014/main" id="{A46ED567-420C-181F-FDF1-887CA998858C}"/>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38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1D7B-E24C-EF06-7BE7-A74962494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1B604-A0AA-15E8-914B-7F12D3E6D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8595A-945E-9F36-2C8C-6968B95C99CE}"/>
              </a:ext>
            </a:extLst>
          </p:cNvPr>
          <p:cNvSpPr>
            <a:spLocks noGrp="1"/>
          </p:cNvSpPr>
          <p:nvPr>
            <p:ph type="body" idx="1"/>
          </p:nvPr>
        </p:nvSpPr>
        <p:spPr/>
        <p:txBody>
          <a:bodyPr/>
          <a:lstStyle/>
          <a:p>
            <a:r>
              <a:rPr lang="en-US" dirty="0"/>
              <a:t>About a decade ago I was approaching the middle of my career. I had developed a successful basic clinical science research program as a psychophysiologist running experiments to understand the effects of drugs and drug withdrawal on stress. The work was intellectually stimulating, we were publishing it in good outlets, and we were getting grants, but my heart was increasingly not in it.</a:t>
            </a:r>
          </a:p>
        </p:txBody>
      </p:sp>
      <p:sp>
        <p:nvSpPr>
          <p:cNvPr id="4" name="Slide Number Placeholder 3">
            <a:extLst>
              <a:ext uri="{FF2B5EF4-FFF2-40B4-BE49-F238E27FC236}">
                <a16:creationId xmlns:a16="http://schemas.microsoft.com/office/drawing/2014/main" id="{A3770C8A-8CE2-299D-622C-8E5C39587F8D}"/>
              </a:ext>
            </a:extLst>
          </p:cNvPr>
          <p:cNvSpPr>
            <a:spLocks noGrp="1"/>
          </p:cNvSpPr>
          <p:nvPr>
            <p:ph type="sldNum" sz="quarter" idx="10"/>
          </p:nvPr>
        </p:nvSpPr>
        <p:spPr/>
        <p:txBody>
          <a:bodyPr/>
          <a:lstStyle/>
          <a:p>
            <a:fld id="{58151AFC-CD2E-5241-A5F6-3092FE7745F8}" type="slidenum">
              <a:rPr lang="en-US"/>
              <a:t>3</a:t>
            </a:fld>
            <a:endParaRPr lang="en-US"/>
          </a:p>
        </p:txBody>
      </p:sp>
    </p:spTree>
    <p:extLst>
      <p:ext uri="{BB962C8B-B14F-4D97-AF65-F5344CB8AC3E}">
        <p14:creationId xmlns:p14="http://schemas.microsoft.com/office/powerpoint/2010/main" val="105061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63556-ABF0-667F-917A-B5ACAB6E6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5231B-4E53-B4B4-26E4-53BDE285E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139C2-C6FC-224E-8C50-7B157C69EE4B}"/>
              </a:ext>
            </a:extLst>
          </p:cNvPr>
          <p:cNvSpPr>
            <a:spLocks noGrp="1"/>
          </p:cNvSpPr>
          <p:nvPr>
            <p:ph type="body" idx="1"/>
          </p:nvPr>
        </p:nvSpPr>
        <p:spPr/>
        <p:txBody>
          <a:bodyPr/>
          <a:lstStyle/>
          <a:p>
            <a:r>
              <a:rPr lang="en-US" dirty="0"/>
              <a:t>And these fairness issues were not limited to just race and ethnicity.  We see worse performance for participants with incomes below the poverty line and to a lessor extent for female participants.  </a:t>
            </a:r>
          </a:p>
          <a:p>
            <a:endParaRPr lang="en-US" dirty="0"/>
          </a:p>
          <a:p>
            <a:r>
              <a:rPr lang="en-US" dirty="0"/>
              <a:t>This is obviously unacceptable and we are working now to correct this.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A101EAF-BD58-4843-B8A9-C9299D7F38FD}"/>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686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4D542-BC03-47AC-15A8-1DE24D4C0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292DC-9828-3F8E-B655-CE329832B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3B370-D362-CBD9-2FB5-194E9DDF9BD1}"/>
              </a:ext>
            </a:extLst>
          </p:cNvPr>
          <p:cNvSpPr>
            <a:spLocks noGrp="1"/>
          </p:cNvSpPr>
          <p:nvPr>
            <p:ph type="body" idx="1"/>
          </p:nvPr>
        </p:nvSpPr>
        <p:spPr/>
        <p:txBody>
          <a:bodyPr/>
          <a:lstStyle/>
          <a:p>
            <a:r>
              <a:rPr lang="en-US" dirty="0"/>
              <a:t>For example, we will complete data collection at the end of this month for a NIDA funded project that has collected a more racially diverse sample using nationwide recruiting techniques.</a:t>
            </a:r>
          </a:p>
          <a:p>
            <a:pPr marL="0" lvl="0" indent="0">
              <a:buNone/>
            </a:pPr>
            <a:endParaRPr lang="en-US" dirty="0"/>
          </a:p>
          <a:p>
            <a:pPr marL="0" lvl="0" indent="0">
              <a:buNone/>
            </a:pPr>
            <a:r>
              <a:rPr lang="en-US" dirty="0"/>
              <a:t>This sample also includes much needed geographic diversity because the factors that predict lapse in urban settings may be different from those that predict lapse in rural settings.</a:t>
            </a:r>
            <a:endParaRPr lang="en-US" dirty="0">
              <a:ea typeface="Calibri"/>
              <a:cs typeface="Calibri"/>
            </a:endParaRPr>
          </a:p>
        </p:txBody>
      </p:sp>
      <p:sp>
        <p:nvSpPr>
          <p:cNvPr id="4" name="Slide Number Placeholder 3">
            <a:extLst>
              <a:ext uri="{FF2B5EF4-FFF2-40B4-BE49-F238E27FC236}">
                <a16:creationId xmlns:a16="http://schemas.microsoft.com/office/drawing/2014/main" id="{09B28E80-A00E-2B45-A318-81C548CB150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961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767F-BB74-01A1-9E70-F8756E455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492E-FA6E-A9F9-DC2F-E3247D71F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919F8-3CED-6267-74FA-2CD0663FF766}"/>
              </a:ext>
            </a:extLst>
          </p:cNvPr>
          <p:cNvSpPr>
            <a:spLocks noGrp="1"/>
          </p:cNvSpPr>
          <p:nvPr>
            <p:ph type="body" idx="1"/>
          </p:nvPr>
        </p:nvSpPr>
        <p:spPr/>
        <p:txBody>
          <a:bodyPr/>
          <a:lstStyle/>
          <a:p>
            <a:r>
              <a:rPr lang="en-US" dirty="0">
                <a:ea typeface="Calibri" panose="020F0502020204030204"/>
                <a:cs typeface="Calibri" panose="020F0502020204030204"/>
              </a:rPr>
              <a:t>In advance of this meeting, we've begun to train models using EMA features from this new dataset.   </a:t>
            </a:r>
            <a:endParaRPr lang="en-US" dirty="0"/>
          </a:p>
          <a:p>
            <a:endParaRPr lang="en-US" dirty="0">
              <a:ea typeface="Calibri" panose="020F0502020204030204"/>
              <a:cs typeface="Calibri" panose="020F0502020204030204"/>
            </a:endParaRPr>
          </a:p>
          <a:p>
            <a:r>
              <a:rPr lang="en-US" dirty="0">
                <a:ea typeface="Calibri" panose="020F0502020204030204"/>
                <a:cs typeface="Calibri" panose="020F0502020204030204"/>
              </a:rPr>
              <a:t>I should note that in this project, we only administered EMAs once per day to reduce measurement burden given that we tracked participants for up to a full year.</a:t>
            </a:r>
            <a:endParaRPr lang="en-US" dirty="0"/>
          </a:p>
          <a:p>
            <a:endParaRPr lang="en-US" dirty="0">
              <a:ea typeface="Calibri" panose="020F0502020204030204"/>
              <a:cs typeface="Calibri" panose="020F0502020204030204"/>
            </a:endParaRPr>
          </a:p>
          <a:p>
            <a:r>
              <a:rPr lang="en-US" dirty="0">
                <a:ea typeface="Calibri" panose="020F0502020204030204"/>
                <a:cs typeface="Calibri" panose="020F0502020204030204"/>
              </a:rPr>
              <a:t>And we are excited to see that even with only 1 EMA per day, we are now getting the best performance we have seen to date when predicting lapses in the next day.  </a:t>
            </a:r>
          </a:p>
          <a:p>
            <a:endParaRPr lang="en-US" dirty="0">
              <a:ea typeface="Calibri" panose="020F0502020204030204"/>
              <a:cs typeface="Calibri" panose="020F0502020204030204"/>
            </a:endParaRPr>
          </a:p>
          <a:p>
            <a:r>
              <a:rPr lang="en-US">
                <a:ea typeface="Calibri" panose="020F0502020204030204"/>
                <a:cs typeface="Calibri" panose="020F0502020204030204"/>
              </a:rPr>
              <a:t>An </a:t>
            </a:r>
            <a:r>
              <a:rPr lang="en-US" err="1">
                <a:ea typeface="Calibri" panose="020F0502020204030204"/>
                <a:cs typeface="Calibri" panose="020F0502020204030204"/>
              </a:rPr>
              <a:t>auROC</a:t>
            </a:r>
            <a:r>
              <a:rPr lang="en-US" dirty="0">
                <a:ea typeface="Calibri" panose="020F0502020204030204"/>
                <a:cs typeface="Calibri" panose="020F0502020204030204"/>
              </a:rPr>
              <a:t> of .94</a:t>
            </a:r>
            <a:endParaRPr lang="en-US">
              <a:ea typeface="Calibri"/>
              <a:cs typeface="Calibri"/>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0796122-54D3-0DC8-0AE8-0F7AB35B2421}"/>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24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7A8A3-3BA0-0FDF-40CD-CA09A8695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91EA5-5157-6F5E-1961-C72BD5F5A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0C8E5-A870-D9C3-714C-D7B4AFAC8891}"/>
              </a:ext>
            </a:extLst>
          </p:cNvPr>
          <p:cNvSpPr>
            <a:spLocks noGrp="1"/>
          </p:cNvSpPr>
          <p:nvPr>
            <p:ph type="body" idx="1"/>
          </p:nvPr>
        </p:nvSpPr>
        <p:spPr/>
        <p:txBody>
          <a:bodyPr/>
          <a:lstStyle/>
          <a:p>
            <a:r>
              <a:rPr lang="en-US" dirty="0">
                <a:ea typeface="Calibri"/>
                <a:cs typeface="Calibri"/>
              </a:rPr>
              <a:t>And much more importantly, this next day prediction model appears much fairer with respect to its performance in all three of the subgroups where our original models were deficient.</a:t>
            </a:r>
          </a:p>
          <a:p>
            <a:endParaRPr lang="en-US" dirty="0">
              <a:ea typeface="Calibri"/>
              <a:cs typeface="Calibri"/>
            </a:endParaRPr>
          </a:p>
          <a:p>
            <a:r>
              <a:rPr lang="en-US" dirty="0">
                <a:ea typeface="Calibri"/>
                <a:cs typeface="Calibri"/>
              </a:rPr>
              <a:t>PAUSE</a:t>
            </a:r>
          </a:p>
          <a:p>
            <a:endParaRPr lang="en-US" dirty="0">
              <a:ea typeface="Calibri"/>
              <a:cs typeface="Calibri"/>
            </a:endParaRPr>
          </a:p>
          <a:p>
            <a:r>
              <a:rPr lang="en-US" dirty="0">
                <a:ea typeface="Calibri"/>
                <a:cs typeface="Calibri"/>
              </a:rPr>
              <a:t>But let me explicitly say that issues related to fairness and the potential to exacerbate health disparities through the use of a sensing and AI based monitoring and support system are much more complicated than what I've had time to present here.    </a:t>
            </a:r>
          </a:p>
          <a:p>
            <a:endParaRPr lang="en-US" dirty="0">
              <a:ea typeface="Calibri"/>
              <a:cs typeface="Calibri"/>
            </a:endParaRPr>
          </a:p>
          <a:p>
            <a:r>
              <a:rPr lang="en-US" dirty="0">
                <a:ea typeface="Calibri"/>
                <a:cs typeface="Calibri"/>
              </a:rPr>
              <a:t>I’d be happy to dive a bit deeper into this during the discussion period if people are interested to engage more with this.</a:t>
            </a:r>
            <a:endParaRPr lang="en-US" dirty="0"/>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1344683C-AB92-75A3-E015-6957DB5B6C9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151AFC-CD2E-5241-A5F6-3092FE7745F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361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78D6-F5E7-2D58-EBCB-7D66CE0FD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A7905-21D6-9FF2-AC7C-C5D065021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CFA94-1393-D2FB-F9CD-CB5E4094B257}"/>
              </a:ext>
            </a:extLst>
          </p:cNvPr>
          <p:cNvSpPr>
            <a:spLocks noGrp="1"/>
          </p:cNvSpPr>
          <p:nvPr>
            <p:ph type="body" idx="1"/>
          </p:nvPr>
        </p:nvSpPr>
        <p:spPr/>
        <p:txBody>
          <a:bodyPr/>
          <a:lstStyle/>
          <a:p>
            <a:r>
              <a:rPr lang="en-US" dirty="0"/>
              <a:t>PAUSE</a:t>
            </a:r>
          </a:p>
          <a:p>
            <a:endParaRPr lang="en-US" dirty="0"/>
          </a:p>
          <a:p>
            <a:r>
              <a:rPr lang="en-US" dirty="0"/>
              <a:t>I'd like to end by taking a moment to talk about the use of geolocation for lapse prediction while looking at some of my location data from a few years ago.</a:t>
            </a:r>
            <a:endParaRPr lang="en-US" dirty="0">
              <a:ea typeface="Calibri" panose="020F0502020204030204"/>
              <a:cs typeface="Calibri" panose="020F0502020204030204"/>
            </a:endParaRPr>
          </a:p>
          <a:p>
            <a:endParaRPr lang="en-US" dirty="0"/>
          </a:p>
          <a:p>
            <a:r>
              <a:rPr lang="en-US" dirty="0">
                <a:ea typeface="Calibri"/>
                <a:cs typeface="Calibri"/>
              </a:rPr>
              <a:t>As I mentioned earlier, we have started building models that use both geolocation and EMA to predict lapses and plan to implement one of these models for daily use in our new NIAAA project.</a:t>
            </a:r>
          </a:p>
          <a:p>
            <a:endParaRPr lang="en-US" dirty="0">
              <a:ea typeface="Calibri"/>
              <a:cs typeface="Calibri"/>
            </a:endParaRPr>
          </a:p>
          <a:p>
            <a:r>
              <a:rPr lang="en-US" dirty="0">
                <a:ea typeface="Calibri"/>
                <a:cs typeface="Calibri"/>
              </a:rPr>
              <a:t>Our interest in using geolocation features is not primarily to increase model performance.  My sense is that we are close to the ceiling with respect to how well our models can predict future lapses – at least with respect to the next day</a:t>
            </a: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77BBC888-1CB6-B5B3-2952-0FDE8CE98596}"/>
              </a:ext>
            </a:extLst>
          </p:cNvPr>
          <p:cNvSpPr>
            <a:spLocks noGrp="1"/>
          </p:cNvSpPr>
          <p:nvPr>
            <p:ph type="sldNum" sz="quarter" idx="10"/>
          </p:nvPr>
        </p:nvSpPr>
        <p:spPr/>
        <p:txBody>
          <a:bodyPr/>
          <a:lstStyle/>
          <a:p>
            <a:fld id="{58151AFC-CD2E-5241-A5F6-3092FE7745F8}" type="slidenum">
              <a:rPr lang="en-US"/>
              <a:t>34</a:t>
            </a:fld>
            <a:endParaRPr lang="en-US"/>
          </a:p>
        </p:txBody>
      </p:sp>
    </p:spTree>
    <p:extLst>
      <p:ext uri="{BB962C8B-B14F-4D97-AF65-F5344CB8AC3E}">
        <p14:creationId xmlns:p14="http://schemas.microsoft.com/office/powerpoint/2010/main" val="2518186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78D6-F5E7-2D58-EBCB-7D66CE0FD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A7905-21D6-9FF2-AC7C-C5D065021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CFA94-1393-D2FB-F9CD-CB5E4094B257}"/>
              </a:ext>
            </a:extLst>
          </p:cNvPr>
          <p:cNvSpPr>
            <a:spLocks noGrp="1"/>
          </p:cNvSpPr>
          <p:nvPr>
            <p:ph type="body" idx="1"/>
          </p:nvPr>
        </p:nvSpPr>
        <p:spPr/>
        <p:txBody>
          <a:bodyPr/>
          <a:lstStyle/>
          <a:p>
            <a:r>
              <a:rPr lang="en-US" dirty="0">
                <a:ea typeface="Calibri"/>
                <a:cs typeface="Calibri"/>
              </a:rPr>
              <a:t>Instead, we are looking for a broader set of features that measure risk factors that either people can't report about accurately by EMA or that we simply can't ask about while also keeping the EMAs short to reduce measurement burden.</a:t>
            </a:r>
            <a:endParaRPr lang="en-US" dirty="0"/>
          </a:p>
          <a:p>
            <a:endParaRPr lang="en-US" dirty="0">
              <a:ea typeface="Calibri"/>
              <a:cs typeface="Calibri"/>
            </a:endParaRPr>
          </a:p>
          <a:p>
            <a:r>
              <a:rPr lang="en-US" dirty="0">
                <a:ea typeface="Calibri"/>
                <a:cs typeface="Calibri"/>
              </a:rPr>
              <a:t>With geolocation data, we can quantify the time spent at risky and protective locations.  Visits to treatment centers and AA meetings.  Visits to the gym or other fitness facilities.  Time at the home of supportive friends and family.  Time at bars, or visit to liquor stores or the homes of drinking buddies.  We can tell when they are at work and when they are on vacation.  We can see if someone is isolating at home or starting to go out more frequently in the later evenings.  </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77BBC888-1CB6-B5B3-2952-0FDE8CE98596}"/>
              </a:ext>
            </a:extLst>
          </p:cNvPr>
          <p:cNvSpPr>
            <a:spLocks noGrp="1"/>
          </p:cNvSpPr>
          <p:nvPr>
            <p:ph type="sldNum" sz="quarter" idx="10"/>
          </p:nvPr>
        </p:nvSpPr>
        <p:spPr/>
        <p:txBody>
          <a:bodyPr/>
          <a:lstStyle/>
          <a:p>
            <a:fld id="{58151AFC-CD2E-5241-A5F6-3092FE7745F8}" type="slidenum">
              <a:rPr lang="en-US"/>
              <a:t>35</a:t>
            </a:fld>
            <a:endParaRPr lang="en-US"/>
          </a:p>
        </p:txBody>
      </p:sp>
    </p:spTree>
    <p:extLst>
      <p:ext uri="{BB962C8B-B14F-4D97-AF65-F5344CB8AC3E}">
        <p14:creationId xmlns:p14="http://schemas.microsoft.com/office/powerpoint/2010/main" val="3763457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78D6-F5E7-2D58-EBCB-7D66CE0FD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A7905-21D6-9FF2-AC7C-C5D065021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CFA94-1393-D2FB-F9CD-CB5E4094B257}"/>
              </a:ext>
            </a:extLst>
          </p:cNvPr>
          <p:cNvSpPr>
            <a:spLocks noGrp="1"/>
          </p:cNvSpPr>
          <p:nvPr>
            <p:ph type="body" idx="1"/>
          </p:nvPr>
        </p:nvSpPr>
        <p:spPr/>
        <p:txBody>
          <a:bodyPr/>
          <a:lstStyle/>
          <a:p>
            <a:r>
              <a:rPr lang="en-US" dirty="0">
                <a:ea typeface="Calibri"/>
                <a:cs typeface="Calibri"/>
              </a:rPr>
              <a:t>All of this and more is present in peoples timestamped movement patterns and in the places they stop to visit frequently.</a:t>
            </a:r>
            <a:endParaRPr lang="en-US" dirty="0"/>
          </a:p>
          <a:p>
            <a:endParaRPr lang="en-US" dirty="0">
              <a:ea typeface="Calibri"/>
              <a:cs typeface="Calibri"/>
            </a:endParaRPr>
          </a:p>
          <a:p>
            <a:r>
              <a:rPr lang="en-US" dirty="0">
                <a:ea typeface="Calibri"/>
                <a:cs typeface="Calibri"/>
              </a:rPr>
              <a:t>In our preliminary analyses, many of these features have proven important for prediction generally or at specific points in time for specific individuals.   And I think the face validity of these features alone can give you a clear sense of how we might use them to recommend lifestyle adjustments when they emerge as person specific predictors of lapse risk.</a:t>
            </a:r>
          </a:p>
          <a:p>
            <a:endParaRPr lang="en-US" dirty="0">
              <a:ea typeface="Calibri"/>
              <a:cs typeface="Calibri"/>
            </a:endParaRPr>
          </a:p>
          <a:p>
            <a:r>
              <a:rPr lang="en-US" dirty="0">
                <a:ea typeface="Calibri"/>
                <a:cs typeface="Calibri"/>
              </a:rPr>
              <a:t>Of course, I am also happy to talk more about geolocation and how we contextualize it to get more power from this signal during the discussion period.</a:t>
            </a:r>
          </a:p>
          <a:p>
            <a:endParaRPr lang="en-US" dirty="0">
              <a:ea typeface="Calibri"/>
              <a:cs typeface="Calibri"/>
            </a:endParaRPr>
          </a:p>
          <a:p>
            <a:r>
              <a:rPr lang="en-US" dirty="0">
                <a:ea typeface="Calibri"/>
                <a:cs typeface="Calibri"/>
              </a:rPr>
              <a:t>Thanks for your time.  And lets move on now to questions about what you've heard from all of us today.</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77BBC888-1CB6-B5B3-2952-0FDE8CE98596}"/>
              </a:ext>
            </a:extLst>
          </p:cNvPr>
          <p:cNvSpPr>
            <a:spLocks noGrp="1"/>
          </p:cNvSpPr>
          <p:nvPr>
            <p:ph type="sldNum" sz="quarter" idx="10"/>
          </p:nvPr>
        </p:nvSpPr>
        <p:spPr/>
        <p:txBody>
          <a:bodyPr/>
          <a:lstStyle/>
          <a:p>
            <a:fld id="{58151AFC-CD2E-5241-A5F6-3092FE7745F8}" type="slidenum">
              <a:rPr lang="en-US"/>
              <a:t>36</a:t>
            </a:fld>
            <a:endParaRPr lang="en-US"/>
          </a:p>
        </p:txBody>
      </p:sp>
    </p:spTree>
    <p:extLst>
      <p:ext uri="{BB962C8B-B14F-4D97-AF65-F5344CB8AC3E}">
        <p14:creationId xmlns:p14="http://schemas.microsoft.com/office/powerpoint/2010/main" val="20327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1D7B-E24C-EF06-7BE7-A74962494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1B604-A0AA-15E8-914B-7F12D3E6D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8595A-945E-9F36-2C8C-6968B95C99CE}"/>
              </a:ext>
            </a:extLst>
          </p:cNvPr>
          <p:cNvSpPr>
            <a:spLocks noGrp="1"/>
          </p:cNvSpPr>
          <p:nvPr>
            <p:ph type="body" idx="1"/>
          </p:nvPr>
        </p:nvSpPr>
        <p:spPr/>
        <p:txBody>
          <a:bodyPr/>
          <a:lstStyle/>
          <a:p>
            <a:r>
              <a:rPr lang="en-US" dirty="0"/>
              <a:t>I’d become a clinical psychologist to help people struggling with alcohol and other SUDs.</a:t>
            </a:r>
          </a:p>
          <a:p>
            <a:r>
              <a:rPr lang="en-US" dirty="0"/>
              <a:t> </a:t>
            </a:r>
            <a:endParaRPr lang="en-US" dirty="0">
              <a:ea typeface="Calibri"/>
              <a:cs typeface="Calibri"/>
            </a:endParaRPr>
          </a:p>
          <a:p>
            <a:r>
              <a:rPr lang="en-US" dirty="0"/>
              <a:t>My paternal grandmother died of complications secondary to alcoholism.</a:t>
            </a:r>
            <a:endParaRPr lang="en-US" dirty="0">
              <a:ea typeface="Calibri"/>
              <a:cs typeface="Calibri"/>
            </a:endParaRPr>
          </a:p>
          <a:p>
            <a:r>
              <a:rPr lang="en-US" dirty="0"/>
              <a:t> </a:t>
            </a:r>
            <a:endParaRPr lang="en-US" dirty="0">
              <a:ea typeface="Calibri"/>
              <a:cs typeface="Calibri"/>
            </a:endParaRPr>
          </a:p>
          <a:p>
            <a:r>
              <a:rPr lang="en-US" dirty="0"/>
              <a:t>My dad has struggled with his use of alcohol for his entire adult life and during periods where he lost control it affected all of us.</a:t>
            </a:r>
            <a:endParaRPr lang="en-US" dirty="0">
              <a:ea typeface="Calibri"/>
              <a:cs typeface="Calibri"/>
            </a:endParaRPr>
          </a:p>
          <a:p>
            <a:r>
              <a:rPr lang="en-US" dirty="0"/>
              <a:t> </a:t>
            </a:r>
            <a:endParaRPr lang="en-US" dirty="0">
              <a:ea typeface="Calibri"/>
              <a:cs typeface="Calibri"/>
            </a:endParaRPr>
          </a:p>
          <a:p>
            <a:r>
              <a:rPr lang="en-US" dirty="0"/>
              <a:t>My cousin, Stephen, has a severe substance use disorder and has been incarcerated several times for drug related offenses. He has had periods of stability but they have always ended in another relapse.</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A3770C8A-8CE2-299D-622C-8E5C39587F8D}"/>
              </a:ext>
            </a:extLst>
          </p:cNvPr>
          <p:cNvSpPr>
            <a:spLocks noGrp="1"/>
          </p:cNvSpPr>
          <p:nvPr>
            <p:ph type="sldNum" sz="quarter" idx="10"/>
          </p:nvPr>
        </p:nvSpPr>
        <p:spPr/>
        <p:txBody>
          <a:bodyPr/>
          <a:lstStyle/>
          <a:p>
            <a:fld id="{58151AFC-CD2E-5241-A5F6-3092FE7745F8}" type="slidenum">
              <a:rPr lang="en-US"/>
              <a:t>4</a:t>
            </a:fld>
            <a:endParaRPr lang="en-US"/>
          </a:p>
        </p:txBody>
      </p:sp>
    </p:spTree>
    <p:extLst>
      <p:ext uri="{BB962C8B-B14F-4D97-AF65-F5344CB8AC3E}">
        <p14:creationId xmlns:p14="http://schemas.microsoft.com/office/powerpoint/2010/main" val="56130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1D7B-E24C-EF06-7BE7-A74962494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1B604-A0AA-15E8-914B-7F12D3E6D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8595A-945E-9F36-2C8C-6968B95C99CE}"/>
              </a:ext>
            </a:extLst>
          </p:cNvPr>
          <p:cNvSpPr>
            <a:spLocks noGrp="1"/>
          </p:cNvSpPr>
          <p:nvPr>
            <p:ph type="body" idx="1"/>
          </p:nvPr>
        </p:nvSpPr>
        <p:spPr/>
        <p:txBody>
          <a:bodyPr/>
          <a:lstStyle/>
          <a:p>
            <a:endParaRPr lang="en-US" dirty="0">
              <a:ea typeface="Calibri"/>
              <a:cs typeface="Calibri"/>
            </a:endParaRPr>
          </a:p>
          <a:p>
            <a:r>
              <a:rPr lang="en-US" dirty="0"/>
              <a:t>My Aunt Cathy and Stephen’s brother, Colin, had reached out to me on numerous occasions to ask what could be done to help Stephen.</a:t>
            </a:r>
          </a:p>
          <a:p>
            <a:endParaRPr lang="en-US" dirty="0">
              <a:ea typeface="Calibri"/>
              <a:cs typeface="Calibri"/>
            </a:endParaRPr>
          </a:p>
          <a:p>
            <a:r>
              <a:rPr lang="en-US" dirty="0"/>
              <a:t>And it was those conversations that really got me thinking about how I could re-direct my research program to help people like Stephen and my dad and my grandmother. </a:t>
            </a:r>
          </a:p>
        </p:txBody>
      </p:sp>
      <p:sp>
        <p:nvSpPr>
          <p:cNvPr id="4" name="Slide Number Placeholder 3">
            <a:extLst>
              <a:ext uri="{FF2B5EF4-FFF2-40B4-BE49-F238E27FC236}">
                <a16:creationId xmlns:a16="http://schemas.microsoft.com/office/drawing/2014/main" id="{A3770C8A-8CE2-299D-622C-8E5C39587F8D}"/>
              </a:ext>
            </a:extLst>
          </p:cNvPr>
          <p:cNvSpPr>
            <a:spLocks noGrp="1"/>
          </p:cNvSpPr>
          <p:nvPr>
            <p:ph type="sldNum" sz="quarter" idx="10"/>
          </p:nvPr>
        </p:nvSpPr>
        <p:spPr/>
        <p:txBody>
          <a:bodyPr/>
          <a:lstStyle/>
          <a:p>
            <a:fld id="{58151AFC-CD2E-5241-A5F6-3092FE7745F8}" type="slidenum">
              <a:rPr lang="en-US"/>
              <a:t>5</a:t>
            </a:fld>
            <a:endParaRPr lang="en-US"/>
          </a:p>
        </p:txBody>
      </p:sp>
    </p:spTree>
    <p:extLst>
      <p:ext uri="{BB962C8B-B14F-4D97-AF65-F5344CB8AC3E}">
        <p14:creationId xmlns:p14="http://schemas.microsoft.com/office/powerpoint/2010/main" val="82393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7A85-BCA8-0227-6883-948C26E47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1834E-08DB-9AE7-161A-DE30DA045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0E3CE-FF38-659C-6D97-237CB004A3AE}"/>
              </a:ext>
            </a:extLst>
          </p:cNvPr>
          <p:cNvSpPr>
            <a:spLocks noGrp="1"/>
          </p:cNvSpPr>
          <p:nvPr>
            <p:ph type="body" idx="1"/>
          </p:nvPr>
        </p:nvSpPr>
        <p:spPr/>
        <p:txBody>
          <a:bodyPr/>
          <a:lstStyle/>
          <a:p>
            <a:r>
              <a:rPr lang="en-US" dirty="0"/>
              <a:t>It was around that time that my colleague, Dave Gustafson, reached out to me.  Dave directs a center at UW that develops digital therapeutics for substance use disorders.  These are essentially smartphone apps that provide ongoing continuing care for patients during their recovery.  He had just completed a large randomized controlled trial demonstrating that his app meaningfully decreased heavy drinking days and increased abstinence rates over the first year of recovery. </a:t>
            </a:r>
          </a:p>
          <a:p>
            <a:r>
              <a:rPr lang="en-US" dirty="0"/>
              <a:t> </a:t>
            </a:r>
            <a:endParaRPr lang="en-US" dirty="0">
              <a:ea typeface="Calibri"/>
              <a:cs typeface="Calibri"/>
            </a:endParaRPr>
          </a:p>
          <a:p>
            <a:r>
              <a:rPr lang="en-US" dirty="0"/>
              <a:t>However, he also noticed many of the people who had relapsed hadn't used the app in the days leading up to that relapse.  And others who had relapsed hadn't used the specific supports in the app that he would have thought would be most effective for them.</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F717EF2-9867-015A-5ABA-0882E9CBAE7C}"/>
              </a:ext>
            </a:extLst>
          </p:cNvPr>
          <p:cNvSpPr>
            <a:spLocks noGrp="1"/>
          </p:cNvSpPr>
          <p:nvPr>
            <p:ph type="sldNum" sz="quarter" idx="10"/>
          </p:nvPr>
        </p:nvSpPr>
        <p:spPr/>
        <p:txBody>
          <a:bodyPr/>
          <a:lstStyle/>
          <a:p>
            <a:fld id="{58151AFC-CD2E-5241-A5F6-3092FE7745F8}" type="slidenum">
              <a:rPr lang="en-US"/>
              <a:t>6</a:t>
            </a:fld>
            <a:endParaRPr lang="en-US"/>
          </a:p>
        </p:txBody>
      </p:sp>
    </p:spTree>
    <p:extLst>
      <p:ext uri="{BB962C8B-B14F-4D97-AF65-F5344CB8AC3E}">
        <p14:creationId xmlns:p14="http://schemas.microsoft.com/office/powerpoint/2010/main" val="155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7A85-BCA8-0227-6883-948C26E47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1834E-08DB-9AE7-161A-DE30DA045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0E3CE-FF38-659C-6D97-237CB004A3AE}"/>
              </a:ext>
            </a:extLst>
          </p:cNvPr>
          <p:cNvSpPr>
            <a:spLocks noGrp="1"/>
          </p:cNvSpPr>
          <p:nvPr>
            <p:ph type="body" idx="1"/>
          </p:nvPr>
        </p:nvSpPr>
        <p:spPr/>
        <p:txBody>
          <a:bodyPr/>
          <a:lstStyle/>
          <a:p>
            <a:r>
              <a:rPr lang="en-US"/>
              <a:t>Dave knew that we were exploring the factors that motivated alcohol and other drug use and he asked us a simple question: </a:t>
            </a:r>
          </a:p>
          <a:p>
            <a:r>
              <a:rPr lang="en-US" dirty="0"/>
              <a:t> </a:t>
            </a:r>
            <a:endParaRPr lang="en-US" dirty="0">
              <a:ea typeface="Calibri"/>
              <a:cs typeface="Calibri"/>
            </a:endParaRPr>
          </a:p>
          <a:p>
            <a:r>
              <a:rPr lang="en-US" dirty="0"/>
              <a:t>"Could you predict not only who might be at greatest risk for relapse but precisely when that relapse might occur and how best to intervene to prevent it"</a:t>
            </a:r>
            <a:endParaRPr lang="en-US" dirty="0">
              <a:ea typeface="Calibri"/>
              <a:cs typeface="Calibri"/>
            </a:endParaRPr>
          </a:p>
          <a:p>
            <a:r>
              <a:rPr lang="en-US" dirty="0"/>
              <a:t> </a:t>
            </a:r>
            <a:endParaRPr lang="en-US" dirty="0">
              <a:ea typeface="Calibri"/>
              <a:cs typeface="Calibri"/>
            </a:endParaRPr>
          </a:p>
          <a:p>
            <a:r>
              <a:rPr lang="en-US" dirty="0"/>
              <a:t> </a:t>
            </a:r>
            <a:endParaRPr lang="en-US" dirty="0">
              <a:ea typeface="Calibri"/>
              <a:cs typeface="Calibri"/>
            </a:endParaRPr>
          </a:p>
          <a:p>
            <a:r>
              <a:rPr lang="en-US" dirty="0"/>
              <a:t>... because if we could develop a system to do this, he could embed it into his app to guide people to the most effective supports at the most critical moments in their recovery</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F717EF2-9867-015A-5ABA-0882E9CBAE7C}"/>
              </a:ext>
            </a:extLst>
          </p:cNvPr>
          <p:cNvSpPr>
            <a:spLocks noGrp="1"/>
          </p:cNvSpPr>
          <p:nvPr>
            <p:ph type="sldNum" sz="quarter" idx="10"/>
          </p:nvPr>
        </p:nvSpPr>
        <p:spPr/>
        <p:txBody>
          <a:bodyPr/>
          <a:lstStyle/>
          <a:p>
            <a:fld id="{58151AFC-CD2E-5241-A5F6-3092FE7745F8}" type="slidenum">
              <a:rPr lang="en-US"/>
              <a:t>7</a:t>
            </a:fld>
            <a:endParaRPr lang="en-US"/>
          </a:p>
        </p:txBody>
      </p:sp>
    </p:spTree>
    <p:extLst>
      <p:ext uri="{BB962C8B-B14F-4D97-AF65-F5344CB8AC3E}">
        <p14:creationId xmlns:p14="http://schemas.microsoft.com/office/powerpoint/2010/main" val="104969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7A85-BCA8-0227-6883-948C26E47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1834E-08DB-9AE7-161A-DE30DA045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0E3CE-FF38-659C-6D97-237CB004A3AE}"/>
              </a:ext>
            </a:extLst>
          </p:cNvPr>
          <p:cNvSpPr>
            <a:spLocks noGrp="1"/>
          </p:cNvSpPr>
          <p:nvPr>
            <p:ph type="body" idx="1"/>
          </p:nvPr>
        </p:nvSpPr>
        <p:spPr/>
        <p:txBody>
          <a:bodyPr/>
          <a:lstStyle/>
          <a:p>
            <a:r>
              <a:rPr lang="en-US"/>
              <a:t>These questions that Dave was asking are at the heart of what we now call precision mental health.  How can we provide the **right interventions and supports** to the **right people** at the **right time**, **every time**</a:t>
            </a:r>
          </a:p>
          <a:p>
            <a:r>
              <a:rPr lang="en-US" dirty="0"/>
              <a:t> </a:t>
            </a:r>
            <a:endParaRPr lang="en-US" dirty="0">
              <a:ea typeface="Calibri"/>
              <a:cs typeface="Calibri"/>
            </a:endParaRPr>
          </a:p>
          <a:p>
            <a:r>
              <a:rPr lang="en-US"/>
              <a:t>And this focus on the **right time** is particularly important for recovery from substance use disorders.  Substance use disorders are chronic relapsing conditions and therefore successful recovery requires lifelong monitoring and support to prevent relapse.  </a:t>
            </a:r>
          </a:p>
          <a:p>
            <a:r>
              <a:rPr lang="en-US" dirty="0"/>
              <a:t> </a:t>
            </a:r>
            <a:endParaRPr lang="en-US" dirty="0">
              <a:ea typeface="Calibri"/>
              <a:cs typeface="Calibri"/>
            </a:endParaRPr>
          </a:p>
          <a:p>
            <a:r>
              <a:rPr lang="en-US" dirty="0"/>
              <a:t>And, critically, the optimal supports for any specific individual can change month to month, day to day, and even from moment to moment.</a:t>
            </a:r>
            <a:endParaRPr lang="en-US" dirty="0">
              <a:ea typeface="Calibri"/>
              <a:cs typeface="Calibri"/>
            </a:endParaRPr>
          </a:p>
        </p:txBody>
      </p:sp>
      <p:sp>
        <p:nvSpPr>
          <p:cNvPr id="4" name="Slide Number Placeholder 3">
            <a:extLst>
              <a:ext uri="{FF2B5EF4-FFF2-40B4-BE49-F238E27FC236}">
                <a16:creationId xmlns:a16="http://schemas.microsoft.com/office/drawing/2014/main" id="{2F717EF2-9867-015A-5ABA-0882E9CBAE7C}"/>
              </a:ext>
            </a:extLst>
          </p:cNvPr>
          <p:cNvSpPr>
            <a:spLocks noGrp="1"/>
          </p:cNvSpPr>
          <p:nvPr>
            <p:ph type="sldNum" sz="quarter" idx="10"/>
          </p:nvPr>
        </p:nvSpPr>
        <p:spPr/>
        <p:txBody>
          <a:bodyPr/>
          <a:lstStyle/>
          <a:p>
            <a:fld id="{58151AFC-CD2E-5241-A5F6-3092FE7745F8}" type="slidenum">
              <a:rPr lang="en-US"/>
              <a:t>8</a:t>
            </a:fld>
            <a:endParaRPr lang="en-US"/>
          </a:p>
        </p:txBody>
      </p:sp>
    </p:spTree>
    <p:extLst>
      <p:ext uri="{BB962C8B-B14F-4D97-AF65-F5344CB8AC3E}">
        <p14:creationId xmlns:p14="http://schemas.microsoft.com/office/powerpoint/2010/main" val="61041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7A85-BCA8-0227-6883-948C26E47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1834E-08DB-9AE7-161A-DE30DA045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0E3CE-FF38-659C-6D97-237CB004A3AE}"/>
              </a:ext>
            </a:extLst>
          </p:cNvPr>
          <p:cNvSpPr>
            <a:spLocks noGrp="1"/>
          </p:cNvSpPr>
          <p:nvPr>
            <p:ph type="body" idx="1"/>
          </p:nvPr>
        </p:nvSpPr>
        <p:spPr/>
        <p:txBody>
          <a:bodyPr/>
          <a:lstStyle/>
          <a:p>
            <a:r>
              <a:rPr lang="en-US"/>
              <a:t>We believed that we could harness and combine two technologies that were emerging at that time, </a:t>
            </a:r>
          </a:p>
          <a:p>
            <a:r>
              <a:rPr lang="en-US" dirty="0"/>
              <a:t> </a:t>
            </a:r>
            <a:endParaRPr lang="en-US" dirty="0">
              <a:ea typeface="Calibri"/>
              <a:cs typeface="Calibri"/>
            </a:endParaRPr>
          </a:p>
          <a:p>
            <a:r>
              <a:rPr lang="en-US"/>
              <a:t>personal sensing and artificial intelligence algorithms, </a:t>
            </a:r>
          </a:p>
          <a:p>
            <a:r>
              <a:rPr lang="en-US" dirty="0"/>
              <a:t> </a:t>
            </a:r>
            <a:endParaRPr lang="en-US" dirty="0">
              <a:ea typeface="Calibri"/>
              <a:cs typeface="Calibri"/>
            </a:endParaRPr>
          </a:p>
          <a:p>
            <a:r>
              <a:rPr lang="en-US" dirty="0"/>
              <a:t>to develop a smart recovery monitoring and support system that could both predict lapses before they occurred and provide personalized support and recommendations to patients about how to prevent those lapses from occurring.</a:t>
            </a:r>
            <a:endParaRPr lang="en-US" dirty="0">
              <a:ea typeface="Calibri"/>
              <a:cs typeface="Calibri"/>
            </a:endParaRPr>
          </a:p>
          <a:p>
            <a:r>
              <a:rPr lang="en-US" dirty="0"/>
              <a:t> </a:t>
            </a:r>
            <a:endParaRPr lang="en-US" dirty="0">
              <a:ea typeface="Calibri"/>
              <a:cs typeface="Calibri"/>
            </a:endParaRPr>
          </a:p>
          <a:p>
            <a:r>
              <a:rPr lang="en-US" dirty="0"/>
              <a:t>And what I'd like to do today is tell you a bit more about how we are doing this, what we have learned so far, and where we are going next with this system</a:t>
            </a:r>
          </a:p>
        </p:txBody>
      </p:sp>
      <p:sp>
        <p:nvSpPr>
          <p:cNvPr id="4" name="Slide Number Placeholder 3">
            <a:extLst>
              <a:ext uri="{FF2B5EF4-FFF2-40B4-BE49-F238E27FC236}">
                <a16:creationId xmlns:a16="http://schemas.microsoft.com/office/drawing/2014/main" id="{2F717EF2-9867-015A-5ABA-0882E9CBAE7C}"/>
              </a:ext>
            </a:extLst>
          </p:cNvPr>
          <p:cNvSpPr>
            <a:spLocks noGrp="1"/>
          </p:cNvSpPr>
          <p:nvPr>
            <p:ph type="sldNum" sz="quarter" idx="10"/>
          </p:nvPr>
        </p:nvSpPr>
        <p:spPr/>
        <p:txBody>
          <a:bodyPr/>
          <a:lstStyle/>
          <a:p>
            <a:fld id="{58151AFC-CD2E-5241-A5F6-3092FE7745F8}" type="slidenum">
              <a:rPr lang="en-US"/>
              <a:t>9</a:t>
            </a:fld>
            <a:endParaRPr lang="en-US"/>
          </a:p>
        </p:txBody>
      </p:sp>
    </p:spTree>
    <p:extLst>
      <p:ext uri="{BB962C8B-B14F-4D97-AF65-F5344CB8AC3E}">
        <p14:creationId xmlns:p14="http://schemas.microsoft.com/office/powerpoint/2010/main" val="55349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50344"/>
            <a:lum/>
          </a:blip>
          <a:srcRect/>
          <a:stretch>
            <a:fillRect/>
          </a:stretch>
        </a:blip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3F103DCA-791F-6E43-9621-0FFA8B5440FF}"/>
              </a:ext>
              <a:ext uri="{C183D7F6-B498-43B3-948B-1728B52AA6E4}">
                <adec:decorative xmlns:adec="http://schemas.microsoft.com/office/drawing/2017/decorative" val="1"/>
              </a:ext>
            </a:extLst>
          </p:cNvPr>
          <p:cNvSpPr/>
          <p:nvPr userDrawn="1"/>
        </p:nvSpPr>
        <p:spPr>
          <a:xfrm>
            <a:off x="0" y="0"/>
            <a:ext cx="10464798" cy="6858000"/>
          </a:xfrm>
          <a:custGeom>
            <a:avLst/>
            <a:gdLst>
              <a:gd name="connsiteX0" fmla="*/ 0 w 10464798"/>
              <a:gd name="connsiteY0" fmla="*/ 0 h 6858000"/>
              <a:gd name="connsiteX1" fmla="*/ 406398 w 10464798"/>
              <a:gd name="connsiteY1" fmla="*/ 0 h 6858000"/>
              <a:gd name="connsiteX2" fmla="*/ 5498904 w 10464798"/>
              <a:gd name="connsiteY2" fmla="*/ 0 h 6858000"/>
              <a:gd name="connsiteX3" fmla="*/ 5850595 w 10464798"/>
              <a:gd name="connsiteY3" fmla="*/ 0 h 6858000"/>
              <a:gd name="connsiteX4" fmla="*/ 10464798 w 10464798"/>
              <a:gd name="connsiteY4" fmla="*/ 0 h 6858000"/>
              <a:gd name="connsiteX5" fmla="*/ 8809500 w 10464798"/>
              <a:gd name="connsiteY5" fmla="*/ 6858000 h 6858000"/>
              <a:gd name="connsiteX6" fmla="*/ 5850595 w 10464798"/>
              <a:gd name="connsiteY6" fmla="*/ 6858000 h 6858000"/>
              <a:gd name="connsiteX7" fmla="*/ 3843605 w 10464798"/>
              <a:gd name="connsiteY7" fmla="*/ 6858000 h 6858000"/>
              <a:gd name="connsiteX8" fmla="*/ 406398 w 10464798"/>
              <a:gd name="connsiteY8" fmla="*/ 6858000 h 6858000"/>
              <a:gd name="connsiteX9" fmla="*/ 0 w 1046479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4798" h="6858000">
                <a:moveTo>
                  <a:pt x="0" y="0"/>
                </a:moveTo>
                <a:lnTo>
                  <a:pt x="406398" y="0"/>
                </a:lnTo>
                <a:lnTo>
                  <a:pt x="5498904" y="0"/>
                </a:lnTo>
                <a:lnTo>
                  <a:pt x="5850595" y="0"/>
                </a:lnTo>
                <a:lnTo>
                  <a:pt x="10464798" y="0"/>
                </a:lnTo>
                <a:lnTo>
                  <a:pt x="8809500" y="6858000"/>
                </a:lnTo>
                <a:lnTo>
                  <a:pt x="5850595" y="6858000"/>
                </a:lnTo>
                <a:lnTo>
                  <a:pt x="3843605" y="6858000"/>
                </a:lnTo>
                <a:lnTo>
                  <a:pt x="406398"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 Placeholder 13">
            <a:extLst>
              <a:ext uri="{FF2B5EF4-FFF2-40B4-BE49-F238E27FC236}">
                <a16:creationId xmlns:a16="http://schemas.microsoft.com/office/drawing/2014/main" id="{8F70F15D-372D-5B45-92B4-1B626E0FC12C}"/>
              </a:ext>
            </a:extLst>
          </p:cNvPr>
          <p:cNvSpPr>
            <a:spLocks noGrp="1"/>
          </p:cNvSpPr>
          <p:nvPr>
            <p:ph type="body" sz="quarter" idx="11" hasCustomPrompt="1"/>
          </p:nvPr>
        </p:nvSpPr>
        <p:spPr>
          <a:xfrm>
            <a:off x="457200" y="3429374"/>
            <a:ext cx="6159500" cy="410882"/>
          </a:xfrm>
        </p:spPr>
        <p:txBody>
          <a:bodyPr/>
          <a:lstStyle>
            <a:lvl1pPr marL="0" indent="0">
              <a:buNone/>
              <a:defRPr sz="2300">
                <a:ln>
                  <a:noFill/>
                </a:ln>
                <a:solidFill>
                  <a:schemeClr val="tx1">
                    <a:lumMod val="25000"/>
                    <a:lumOff val="75000"/>
                  </a:schemeClr>
                </a:solidFill>
              </a:defRPr>
            </a:lvl1pPr>
          </a:lstStyle>
          <a:p>
            <a:pPr lvl="0"/>
            <a:r>
              <a:rPr lang="en-US" dirty="0"/>
              <a:t>Insert subtitle</a:t>
            </a:r>
          </a:p>
        </p:txBody>
      </p:sp>
      <p:sp>
        <p:nvSpPr>
          <p:cNvPr id="15" name="Rectangle 14">
            <a:extLst>
              <a:ext uri="{FF2B5EF4-FFF2-40B4-BE49-F238E27FC236}">
                <a16:creationId xmlns:a16="http://schemas.microsoft.com/office/drawing/2014/main" id="{5E378D8B-ED2A-3D41-92FB-40BA9FA8CC56}"/>
              </a:ext>
              <a:ext uri="{C183D7F6-B498-43B3-948B-1728B52AA6E4}">
                <adec:decorative xmlns:adec="http://schemas.microsoft.com/office/drawing/2017/decorative" val="1"/>
              </a:ext>
            </a:extLst>
          </p:cNvPr>
          <p:cNvSpPr/>
          <p:nvPr userDrawn="1"/>
        </p:nvSpPr>
        <p:spPr>
          <a:xfrm>
            <a:off x="457200" y="3182248"/>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B995C957-CDB9-C342-8243-6F7D038511B1}"/>
              </a:ext>
            </a:extLst>
          </p:cNvPr>
          <p:cNvSpPr>
            <a:spLocks noGrp="1"/>
          </p:cNvSpPr>
          <p:nvPr>
            <p:ph type="body" sz="quarter" idx="12" hasCustomPrompt="1"/>
          </p:nvPr>
        </p:nvSpPr>
        <p:spPr>
          <a:xfrm>
            <a:off x="457199" y="6231067"/>
            <a:ext cx="7530353" cy="295466"/>
          </a:xfrm>
        </p:spPr>
        <p:txBody>
          <a:bodyPr bIns="0" anchor="b" anchorCtr="0"/>
          <a:lstStyle>
            <a:lvl1pPr marL="0" indent="0">
              <a:buNone/>
              <a:defRPr sz="1800" b="1">
                <a:solidFill>
                  <a:schemeClr val="tx1">
                    <a:lumMod val="50000"/>
                    <a:lumOff val="50000"/>
                  </a:schemeClr>
                </a:solidFill>
              </a:defRPr>
            </a:lvl1pPr>
          </a:lstStyle>
          <a:p>
            <a:pPr lvl="0"/>
            <a:r>
              <a:rPr lang="en-US" dirty="0"/>
              <a:t>Insert name, position, unit/faculty</a:t>
            </a:r>
          </a:p>
        </p:txBody>
      </p:sp>
      <p:sp>
        <p:nvSpPr>
          <p:cNvPr id="2" name="Title 1">
            <a:extLst>
              <a:ext uri="{FF2B5EF4-FFF2-40B4-BE49-F238E27FC236}">
                <a16:creationId xmlns:a16="http://schemas.microsoft.com/office/drawing/2014/main" id="{D2D433A5-40D8-765F-186A-7974B5D2ECF0}"/>
              </a:ext>
            </a:extLst>
          </p:cNvPr>
          <p:cNvSpPr>
            <a:spLocks noGrp="1"/>
          </p:cNvSpPr>
          <p:nvPr>
            <p:ph type="title" hasCustomPrompt="1"/>
          </p:nvPr>
        </p:nvSpPr>
        <p:spPr>
          <a:xfrm>
            <a:off x="457199" y="1874966"/>
            <a:ext cx="7530353" cy="1154162"/>
          </a:xfrm>
        </p:spPr>
        <p:txBody>
          <a:bodyPr rIns="182880"/>
          <a:lstStyle>
            <a:lvl1pPr>
              <a:defRPr sz="4000">
                <a:solidFill>
                  <a:schemeClr val="bg1"/>
                </a:solidFill>
              </a:defRPr>
            </a:lvl1pPr>
          </a:lstStyle>
          <a:p>
            <a:r>
              <a:rPr lang="en-US" dirty="0"/>
              <a:t>Insert presentation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8F3AFB2-DB74-6B19-9845-9A0D2E631BB2}"/>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Red Closing Slide</a:t>
            </a:r>
          </a:p>
        </p:txBody>
      </p:sp>
    </p:spTree>
    <p:extLst>
      <p:ext uri="{BB962C8B-B14F-4D97-AF65-F5344CB8AC3E}">
        <p14:creationId xmlns:p14="http://schemas.microsoft.com/office/powerpoint/2010/main" val="7978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5A38DE-B4F5-9E44-95BA-B5201705143C}"/>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W–Madison logo with white text on a red background">
            <a:extLst>
              <a:ext uri="{FF2B5EF4-FFF2-40B4-BE49-F238E27FC236}">
                <a16:creationId xmlns:a16="http://schemas.microsoft.com/office/drawing/2014/main" id="{FD11A7E0-5739-204C-9014-DB43944F2DC6}"/>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1CA1468-E9FA-1320-8802-87FAB4CD3639}"/>
              </a:ext>
            </a:extLst>
          </p:cNvPr>
          <p:cNvSpPr>
            <a:spLocks noGrp="1"/>
          </p:cNvSpPr>
          <p:nvPr>
            <p:ph type="title" hasCustomPrompt="1"/>
          </p:nvPr>
        </p:nvSpPr>
        <p:spPr>
          <a:xfrm>
            <a:off x="0" y="-222305"/>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Black Closing Slide</a:t>
            </a:r>
          </a:p>
        </p:txBody>
      </p:sp>
    </p:spTree>
    <p:extLst>
      <p:ext uri="{BB962C8B-B14F-4D97-AF65-F5344CB8AC3E}">
        <p14:creationId xmlns:p14="http://schemas.microsoft.com/office/powerpoint/2010/main" val="105261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83580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98298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presentation topic or department/unit name</a:t>
            </a:r>
          </a:p>
        </p:txBody>
      </p:sp>
    </p:spTree>
    <p:extLst>
      <p:ext uri="{BB962C8B-B14F-4D97-AF65-F5344CB8AC3E}">
        <p14:creationId xmlns:p14="http://schemas.microsoft.com/office/powerpoint/2010/main" val="36262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10E3-8DAA-A8F6-1DAA-B7AF5EA8EE4B}"/>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9" name="Rectangle 8">
            <a:extLst>
              <a:ext uri="{FF2B5EF4-FFF2-40B4-BE49-F238E27FC236}">
                <a16:creationId xmlns:a16="http://schemas.microsoft.com/office/drawing/2014/main" id="{C2969AA8-F260-814E-8CAE-0885CD16F631}"/>
              </a:ext>
              <a:ext uri="{C183D7F6-B498-43B3-948B-1728B52AA6E4}">
                <adec:decorative xmlns:adec="http://schemas.microsoft.com/office/drawing/2017/decorative" val="1"/>
              </a:ext>
            </a:extLst>
          </p:cNvPr>
          <p:cNvSpPr/>
          <p:nvPr userDrawn="1"/>
        </p:nvSpPr>
        <p:spPr>
          <a:xfrm>
            <a:off x="457200" y="1331912"/>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1524000" y="1524000"/>
            <a:ext cx="47244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17E8CB17-529B-9C4F-B120-C1236DEE817C}"/>
              </a:ext>
            </a:extLst>
          </p:cNvPr>
          <p:cNvSpPr>
            <a:spLocks noGrp="1"/>
          </p:cNvSpPr>
          <p:nvPr>
            <p:ph type="body" sz="quarter" idx="14" hasCustomPrompt="1"/>
          </p:nvPr>
        </p:nvSpPr>
        <p:spPr>
          <a:xfrm>
            <a:off x="0" y="653405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
        <p:nvSpPr>
          <p:cNvPr id="6" name="Content Placeholder 12">
            <a:extLst>
              <a:ext uri="{FF2B5EF4-FFF2-40B4-BE49-F238E27FC236}">
                <a16:creationId xmlns:a16="http://schemas.microsoft.com/office/drawing/2014/main" id="{E2D8BB4A-46A4-1343-BA88-41D2E1C0EA50}"/>
              </a:ext>
            </a:extLst>
          </p:cNvPr>
          <p:cNvSpPr>
            <a:spLocks noGrp="1"/>
          </p:cNvSpPr>
          <p:nvPr>
            <p:ph sz="quarter" idx="15" hasCustomPrompt="1"/>
          </p:nvPr>
        </p:nvSpPr>
        <p:spPr>
          <a:xfrm>
            <a:off x="6438900" y="1524000"/>
            <a:ext cx="4914900" cy="4648200"/>
          </a:xfrm>
        </p:spPr>
        <p:txBody>
          <a:bodyPr/>
          <a:lstStyle/>
          <a:p>
            <a:pPr lvl="0"/>
            <a:r>
              <a:rPr lang="en-US" dirty="0"/>
              <a:t>Bulleted list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78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4A51-AF55-82C8-CC77-E9F1BFE79DFF}"/>
              </a:ext>
            </a:extLst>
          </p:cNvPr>
          <p:cNvSpPr>
            <a:spLocks noGrp="1"/>
          </p:cNvSpPr>
          <p:nvPr>
            <p:ph type="title" hasCustomPrompt="1"/>
          </p:nvPr>
        </p:nvSpPr>
        <p:spPr>
          <a:xfrm>
            <a:off x="457200" y="680455"/>
            <a:ext cx="10896600" cy="517065"/>
          </a:xfrm>
        </p:spPr>
        <p:txBody>
          <a:bodyPr/>
          <a:lstStyle/>
          <a:p>
            <a:r>
              <a:rPr lang="en-US" dirty="0"/>
              <a:t>Insert slide title</a:t>
            </a:r>
          </a:p>
        </p:txBody>
      </p:sp>
      <p:sp>
        <p:nvSpPr>
          <p:cNvPr id="7" name="Table Placeholder 6">
            <a:extLst>
              <a:ext uri="{FF2B5EF4-FFF2-40B4-BE49-F238E27FC236}">
                <a16:creationId xmlns:a16="http://schemas.microsoft.com/office/drawing/2014/main" id="{200CC43E-DAB5-6045-A3FC-1B1B9D6DFFEB}"/>
              </a:ext>
            </a:extLst>
          </p:cNvPr>
          <p:cNvSpPr>
            <a:spLocks noGrp="1"/>
          </p:cNvSpPr>
          <p:nvPr>
            <p:ph type="tbl" sz="quarter" idx="13" hasCustomPrompt="1"/>
          </p:nvPr>
        </p:nvSpPr>
        <p:spPr>
          <a:xfrm>
            <a:off x="1524000" y="1524000"/>
            <a:ext cx="9829800" cy="341632"/>
          </a:xfrm>
        </p:spPr>
        <p:txBody>
          <a:bodyPr/>
          <a:lstStyle>
            <a:lvl1pPr marL="0" indent="0">
              <a:buNone/>
              <a:defRPr sz="1800">
                <a:solidFill>
                  <a:schemeClr val="tx1">
                    <a:lumMod val="50000"/>
                    <a:lumOff val="50000"/>
                  </a:schemeClr>
                </a:solidFill>
              </a:defRPr>
            </a:lvl1pPr>
          </a:lstStyle>
          <a:p>
            <a:r>
              <a:rPr lang="en-US" dirty="0"/>
              <a:t>Insert table	</a:t>
            </a:r>
          </a:p>
        </p:txBody>
      </p:sp>
      <p:sp>
        <p:nvSpPr>
          <p:cNvPr id="10" name="Text Placeholder 14">
            <a:extLst>
              <a:ext uri="{FF2B5EF4-FFF2-40B4-BE49-F238E27FC236}">
                <a16:creationId xmlns:a16="http://schemas.microsoft.com/office/drawing/2014/main" id="{A0123EED-038F-7B4A-92A4-A606571FF59E}"/>
              </a:ext>
            </a:extLst>
          </p:cNvPr>
          <p:cNvSpPr>
            <a:spLocks noGrp="1"/>
          </p:cNvSpPr>
          <p:nvPr>
            <p:ph type="body" sz="quarter" idx="16" hasCustomPrompt="1"/>
          </p:nvPr>
        </p:nvSpPr>
        <p:spPr>
          <a:xfrm>
            <a:off x="0" y="6534835"/>
            <a:ext cx="4460516" cy="323165"/>
          </a:xfrm>
          <a:solidFill>
            <a:schemeClr val="accent1"/>
          </a:solidFill>
        </p:spPr>
        <p:txBody>
          <a:bodyPr wrap="none" lIns="274320" tIns="64008" rIns="274320" bIns="64008"/>
          <a:lstStyle>
            <a:lvl1pPr marL="0" indent="0">
              <a:buNone/>
              <a:defRPr sz="1400">
                <a:solidFill>
                  <a:schemeClr val="bg1"/>
                </a:solidFill>
              </a:defRPr>
            </a:lvl1pPr>
          </a:lstStyle>
          <a:p>
            <a:pPr lvl="0"/>
            <a:r>
              <a:rPr lang="en-US" dirty="0"/>
              <a:t>Insert presentation topic or department/unit name</a:t>
            </a:r>
          </a:p>
        </p:txBody>
      </p:sp>
    </p:spTree>
    <p:extLst>
      <p:ext uri="{BB962C8B-B14F-4D97-AF65-F5344CB8AC3E}">
        <p14:creationId xmlns:p14="http://schemas.microsoft.com/office/powerpoint/2010/main" val="2119245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868577-B206-C94D-AA90-90C71CB8AC7C}"/>
              </a:ext>
              <a:ext uri="{C183D7F6-B498-43B3-948B-1728B52AA6E4}">
                <adec:decorative xmlns:adec="http://schemas.microsoft.com/office/drawing/2017/decorative" val="1"/>
              </a:ext>
            </a:extLst>
          </p:cNvPr>
          <p:cNvPicPr>
            <a:picLocks noChangeAspect="1"/>
          </p:cNvPicPr>
          <p:nvPr userDrawn="1"/>
        </p:nvPicPr>
        <p:blipFill rotWithShape="1">
          <a:blip r:embed="rId2"/>
          <a:srcRect r="4479"/>
          <a:stretch/>
        </p:blipFill>
        <p:spPr>
          <a:xfrm>
            <a:off x="0" y="0"/>
            <a:ext cx="11645900" cy="6858000"/>
          </a:xfrm>
          <a:prstGeom prst="rect">
            <a:avLst/>
          </a:prstGeom>
        </p:spPr>
      </p:pic>
      <p:sp>
        <p:nvSpPr>
          <p:cNvPr id="9" name="Rectangle 8">
            <a:extLst>
              <a:ext uri="{FF2B5EF4-FFF2-40B4-BE49-F238E27FC236}">
                <a16:creationId xmlns:a16="http://schemas.microsoft.com/office/drawing/2014/main" id="{55926B1D-2681-6D40-953A-D41E624A2187}"/>
              </a:ext>
              <a:ext uri="{C183D7F6-B498-43B3-948B-1728B52AA6E4}">
                <adec:decorative xmlns:adec="http://schemas.microsoft.com/office/drawing/2017/decorative" val="1"/>
              </a:ext>
            </a:extLst>
          </p:cNvPr>
          <p:cNvSpPr/>
          <p:nvPr userDrawn="1"/>
        </p:nvSpPr>
        <p:spPr>
          <a:xfrm>
            <a:off x="469900" y="1104900"/>
            <a:ext cx="10210800" cy="464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EA691-84B6-B0D4-5618-FF0BF2D33EE7}"/>
              </a:ext>
            </a:extLst>
          </p:cNvPr>
          <p:cNvSpPr>
            <a:spLocks noGrp="1"/>
          </p:cNvSpPr>
          <p:nvPr>
            <p:ph type="title" hasCustomPrompt="1"/>
          </p:nvPr>
        </p:nvSpPr>
        <p:spPr>
          <a:xfrm>
            <a:off x="965200" y="3128918"/>
            <a:ext cx="9080500" cy="600164"/>
          </a:xfrm>
        </p:spPr>
        <p:txBody>
          <a:bodyPr anchor="ctr" anchorCtr="0"/>
          <a:lstStyle>
            <a:lvl1pPr>
              <a:defRPr sz="4000">
                <a:solidFill>
                  <a:schemeClr val="bg1"/>
                </a:solidFill>
              </a:defRPr>
            </a:lvl1pPr>
          </a:lstStyle>
          <a:p>
            <a:r>
              <a:rPr lang="en-US" dirty="0"/>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621CCA-1EB8-EE46-B4BA-5F3D97575441}"/>
              </a:ext>
            </a:extLst>
          </p:cNvPr>
          <p:cNvSpPr>
            <a:spLocks noGrp="1"/>
          </p:cNvSpPr>
          <p:nvPr>
            <p:ph type="ftr" sz="quarter" idx="10"/>
          </p:nvPr>
        </p:nvSpPr>
        <p:spPr>
          <a:xfrm>
            <a:off x="0" y="6528435"/>
            <a:ext cx="4460516" cy="344710"/>
          </a:xfrm>
        </p:spPr>
        <p:txBody>
          <a:bodyPr wrap="none" tIns="64008" bIns="64008"/>
          <a:lstStyle/>
          <a:p>
            <a:r>
              <a:rPr lang="en-US" dirty="0"/>
              <a:t>Insert presentation topic or department/unit name</a:t>
            </a:r>
          </a:p>
        </p:txBody>
      </p:sp>
      <p:sp>
        <p:nvSpPr>
          <p:cNvPr id="2" name="Title 1">
            <a:extLst>
              <a:ext uri="{FF2B5EF4-FFF2-40B4-BE49-F238E27FC236}">
                <a16:creationId xmlns:a16="http://schemas.microsoft.com/office/drawing/2014/main" id="{7D4A4860-8176-2E99-5B0D-1715847B7C27}"/>
              </a:ext>
            </a:extLst>
          </p:cNvPr>
          <p:cNvSpPr>
            <a:spLocks noGrp="1"/>
          </p:cNvSpPr>
          <p:nvPr>
            <p:ph type="title" hasCustomPrompt="1"/>
          </p:nvPr>
        </p:nvSpPr>
        <p:spPr>
          <a:xfrm>
            <a:off x="0" y="-212366"/>
            <a:ext cx="10896600" cy="212366"/>
          </a:xfrm>
        </p:spPr>
        <p:txBody>
          <a:bodyPr/>
          <a:lstStyle>
            <a:lvl1pPr>
              <a:defRPr sz="1200" b="0" i="0">
                <a:latin typeface="Arial" panose="020B0604020202020204" pitchFamily="34" charset="0"/>
                <a:cs typeface="Arial" panose="020B0604020202020204" pitchFamily="34"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0455"/>
            <a:ext cx="10896600" cy="517065"/>
          </a:xfrm>
          <a:prstGeom prst="rect">
            <a:avLst/>
          </a:prstGeom>
        </p:spPr>
        <p:txBody>
          <a:bodyPr vert="horz" wrap="square" lIns="0" tIns="45720" rIns="9144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10896600" cy="1775358"/>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43580"/>
            <a:ext cx="1116106" cy="314420"/>
          </a:xfrm>
          <a:prstGeom prst="rect">
            <a:avLst/>
          </a:prstGeom>
          <a:solidFill>
            <a:schemeClr val="accent1"/>
          </a:solidFill>
        </p:spPr>
        <p:txBody>
          <a:bodyPr vert="horz" wrap="square" lIns="274320" tIns="45720" rIns="274320" bIns="45720" rtlCol="0" anchor="ctr">
            <a:spAutoFit/>
          </a:bodyPr>
          <a:lstStyle>
            <a:lvl1pPr algn="l">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7" name="Rectangle 6">
            <a:extLst>
              <a:ext uri="{FF2B5EF4-FFF2-40B4-BE49-F238E27FC236}">
                <a16:creationId xmlns:a16="http://schemas.microsoft.com/office/drawing/2014/main" id="{B60EB5E6-54D5-9945-8BFD-BD46E279442E}"/>
              </a:ext>
              <a:ext uri="{C183D7F6-B498-43B3-948B-1728B52AA6E4}">
                <adec:decorative xmlns:adec="http://schemas.microsoft.com/office/drawing/2017/decorative" val="1"/>
              </a:ext>
            </a:extLst>
          </p:cNvPr>
          <p:cNvSpPr/>
          <p:nvPr userDrawn="1"/>
        </p:nvSpPr>
        <p:spPr>
          <a:xfrm>
            <a:off x="11647553" y="0"/>
            <a:ext cx="57064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crest logo in red">
            <a:extLst>
              <a:ext uri="{FF2B5EF4-FFF2-40B4-BE49-F238E27FC236}">
                <a16:creationId xmlns:a16="http://schemas.microsoft.com/office/drawing/2014/main" id="{52794618-AA7B-F040-BD0B-B97556AA7FE3}"/>
              </a:ext>
            </a:extLst>
          </p:cNvPr>
          <p:cNvPicPr>
            <a:picLocks noChangeAspect="1"/>
          </p:cNvPicPr>
          <p:nvPr userDrawn="1"/>
        </p:nvPicPr>
        <p:blipFill>
          <a:blip r:embed="rId13"/>
          <a:stretch>
            <a:fillRect/>
          </a:stretch>
        </p:blipFill>
        <p:spPr>
          <a:xfrm>
            <a:off x="11704812"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76" r:id="rId4"/>
    <p:sldLayoutId id="2147483672" r:id="rId5"/>
    <p:sldLayoutId id="2147483673" r:id="rId6"/>
    <p:sldLayoutId id="2147483663" r:id="rId7"/>
    <p:sldLayoutId id="2147483666" r:id="rId8"/>
    <p:sldLayoutId id="2147483667" r:id="rId9"/>
    <p:sldLayoutId id="2147483677" r:id="rId10"/>
    <p:sldLayoutId id="2147483678" r:id="rId11"/>
  </p:sldLayoutIdLst>
  <p:txStyles>
    <p:title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orient="horz" pos="4248" userDrawn="1">
          <p15:clr>
            <a:srgbClr val="F26B43"/>
          </p15:clr>
        </p15:guide>
        <p15:guide id="5" pos="288" userDrawn="1">
          <p15:clr>
            <a:srgbClr val="F26B43"/>
          </p15:clr>
        </p15:guide>
        <p15:guide id="6" orient="horz" pos="768" userDrawn="1">
          <p15:clr>
            <a:srgbClr val="F26B43"/>
          </p15:clr>
        </p15:guide>
        <p15:guide id="7" orient="horz" pos="960" userDrawn="1">
          <p15:clr>
            <a:srgbClr val="F26B43"/>
          </p15:clr>
        </p15:guide>
        <p15:guide id="8" orient="horz" pos="1152" userDrawn="1">
          <p15:clr>
            <a:srgbClr val="F26B43"/>
          </p15:clr>
        </p15:guide>
        <p15:guide id="9" orient="horz" pos="3888" userDrawn="1">
          <p15:clr>
            <a:srgbClr val="F26B43"/>
          </p15:clr>
        </p15:guide>
        <p15:guide id="10" pos="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p:nvPr/>
        </p:nvSpPr>
        <p:spPr/>
        <p:txBody>
          <a:bodyPr/>
          <a:lstStyle/>
          <a:p>
            <a:endParaRPr lang="en-US"/>
          </a:p>
        </p:txBody>
      </p:sp>
      <p:sp>
        <p:nvSpPr>
          <p:cNvPr id="3" name="Title 5">
            <a:extLst>
              <a:ext uri="{FF2B5EF4-FFF2-40B4-BE49-F238E27FC236}">
                <a16:creationId xmlns:a16="http://schemas.microsoft.com/office/drawing/2014/main" id="{79973728-B379-F9E5-B3A4-3AD50AC54AAF}"/>
              </a:ext>
            </a:extLst>
          </p:cNvPr>
          <p:cNvSpPr>
            <a:spLocks noGrp="1"/>
          </p:cNvSpPr>
          <p:nvPr>
            <p:ph type="title"/>
          </p:nvPr>
        </p:nvSpPr>
        <p:spPr>
          <a:xfrm>
            <a:off x="457199" y="1874966"/>
            <a:ext cx="9286570" cy="1154162"/>
          </a:xfrm>
        </p:spPr>
        <p:txBody>
          <a:bodyPr/>
          <a:lstStyle/>
          <a:p>
            <a:r>
              <a:rPr lang="en-US" dirty="0"/>
              <a:t>"Smart" Recovery Monitoring and Support for SUD Continuing Care</a:t>
            </a:r>
          </a:p>
        </p:txBody>
      </p:sp>
      <p:sp>
        <p:nvSpPr>
          <p:cNvPr id="4" name="Text Placeholder 2">
            <a:extLst>
              <a:ext uri="{FF2B5EF4-FFF2-40B4-BE49-F238E27FC236}">
                <a16:creationId xmlns:a16="http://schemas.microsoft.com/office/drawing/2014/main" id="{8B22BBA5-8EAD-A61B-4174-9FE62CD24C06}"/>
              </a:ext>
            </a:extLst>
          </p:cNvPr>
          <p:cNvSpPr>
            <a:spLocks noGrp="1"/>
          </p:cNvSpPr>
          <p:nvPr>
            <p:ph type="body" sz="quarter" idx="11"/>
          </p:nvPr>
        </p:nvSpPr>
        <p:spPr>
          <a:xfrm>
            <a:off x="457200" y="3429374"/>
            <a:ext cx="6159500" cy="1304460"/>
          </a:xfrm>
        </p:spPr>
        <p:txBody>
          <a:bodyPr/>
          <a:lstStyle/>
          <a:p>
            <a:r>
              <a:rPr lang="en-US" dirty="0"/>
              <a:t>John J. Curtin, PhD</a:t>
            </a:r>
          </a:p>
          <a:p>
            <a:r>
              <a:rPr lang="en-US" dirty="0"/>
              <a:t>Department of Psychology</a:t>
            </a:r>
          </a:p>
          <a:p>
            <a:r>
              <a:rPr lang="en-US" dirty="0"/>
              <a:t>University of Wisconsin - Madison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Personal Sensing</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457200" y="1371600"/>
            <a:ext cx="10972800" cy="2866426"/>
          </a:xfrm>
        </p:spPr>
        <p:txBody>
          <a:bodyPr vert="horz" wrap="square" lIns="0" tIns="45720" rIns="91440" bIns="45720" rtlCol="0" anchor="t">
            <a:spAutoFit/>
          </a:bodyPr>
          <a:lstStyle/>
          <a:p>
            <a:pPr marL="0" lvl="0" indent="0">
              <a:buNone/>
            </a:pPr>
            <a:r>
              <a:rPr b="1" dirty="0"/>
              <a:t>Personal sensing collects information from smartphones to identify a person’s thoughts, feelings, behaviors, and context.</a:t>
            </a:r>
            <a:endParaRPr lang="en-US" b="1" dirty="0"/>
          </a:p>
          <a:p>
            <a:pPr marL="0" lvl="0" indent="0">
              <a:buNone/>
            </a:pPr>
            <a:endParaRPr lang="en-US" sz="1200" b="1" dirty="0"/>
          </a:p>
          <a:p>
            <a:pPr marL="0" indent="0">
              <a:buNone/>
            </a:pPr>
            <a:endParaRPr lang="en-US" sz="1200" b="1" dirty="0">
              <a:latin typeface="Arial"/>
              <a:cs typeface="Arial"/>
            </a:endParaRPr>
          </a:p>
          <a:p>
            <a:pPr marL="0" lvl="0" indent="0">
              <a:buNone/>
            </a:pPr>
            <a:r>
              <a:rPr b="1" dirty="0"/>
              <a:t>Sensing allows for “real-world” measurement that</a:t>
            </a:r>
          </a:p>
          <a:p>
            <a:pPr marL="457200" lvl="0" indent="-457200">
              <a:buFont typeface="Arial" panose="05000000000000000000" pitchFamily="2" charset="2"/>
              <a:buChar char="•"/>
            </a:pPr>
            <a:r>
              <a:rPr lang="en-US" b="1" dirty="0"/>
              <a:t>C</a:t>
            </a:r>
            <a:r>
              <a:rPr b="1" dirty="0"/>
              <a:t>an be sustained for long periods</a:t>
            </a:r>
          </a:p>
          <a:p>
            <a:pPr marL="457200" lvl="0" indent="-457200">
              <a:buFont typeface="Arial" panose="05000000000000000000" pitchFamily="2" charset="2"/>
              <a:buChar char="•"/>
            </a:pPr>
            <a:r>
              <a:rPr lang="en-US" b="1" dirty="0"/>
              <a:t>H</a:t>
            </a:r>
            <a:r>
              <a:rPr b="1" dirty="0"/>
              <a:t>as very high temporal granularity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Personal Sensing</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457200" y="1371600"/>
            <a:ext cx="10972800" cy="5013680"/>
          </a:xfrm>
        </p:spPr>
        <p:txBody>
          <a:bodyPr vert="horz" wrap="square" lIns="0" tIns="45720" rIns="91440" bIns="45720" rtlCol="0" anchor="t">
            <a:spAutoFit/>
          </a:bodyPr>
          <a:lstStyle/>
          <a:p>
            <a:pPr marL="0" indent="0">
              <a:buNone/>
            </a:pPr>
            <a:r>
              <a:rPr lang="en-US" b="1" dirty="0">
                <a:solidFill>
                  <a:schemeClr val="bg2"/>
                </a:solidFill>
                <a:latin typeface="Arial"/>
                <a:cs typeface="Arial"/>
              </a:rPr>
              <a:t>Personal sensing collects information from smartphones to identify a person’s thoughts, feelings, behaviors, and context.</a:t>
            </a:r>
            <a:endParaRPr lang="en-US" b="1" dirty="0">
              <a:solidFill>
                <a:schemeClr val="bg2"/>
              </a:solidFill>
            </a:endParaRPr>
          </a:p>
          <a:p>
            <a:pPr marL="0" lvl="0" indent="0">
              <a:buNone/>
            </a:pPr>
            <a:endParaRPr lang="en-US" b="1" dirty="0">
              <a:solidFill>
                <a:schemeClr val="bg2"/>
              </a:solidFill>
            </a:endParaRPr>
          </a:p>
          <a:p>
            <a:pPr marL="0" lvl="0" indent="0">
              <a:buNone/>
            </a:pPr>
            <a:r>
              <a:rPr lang="en-US" b="1" dirty="0">
                <a:solidFill>
                  <a:schemeClr val="bg2"/>
                </a:solidFill>
                <a:latin typeface="Arial"/>
                <a:cs typeface="Arial"/>
              </a:rPr>
              <a:t>Sensing allows for “real-world” measurement that</a:t>
            </a:r>
          </a:p>
          <a:p>
            <a:pPr marL="457200" lvl="0" indent="-457200"/>
            <a:r>
              <a:rPr lang="en-US" b="1" dirty="0">
                <a:solidFill>
                  <a:schemeClr val="bg2"/>
                </a:solidFill>
                <a:latin typeface="Arial"/>
                <a:cs typeface="Arial"/>
              </a:rPr>
              <a:t>Can be sustained for long periods</a:t>
            </a:r>
          </a:p>
          <a:p>
            <a:pPr marL="457200" lvl="0" indent="-457200"/>
            <a:r>
              <a:rPr lang="en-US" b="1" dirty="0">
                <a:solidFill>
                  <a:schemeClr val="bg2"/>
                </a:solidFill>
                <a:latin typeface="Arial"/>
                <a:cs typeface="Arial"/>
              </a:rPr>
              <a:t>Has very high temporal granularity</a:t>
            </a:r>
            <a:endParaRPr lang="en-US" dirty="0">
              <a:solidFill>
                <a:schemeClr val="bg2"/>
              </a:solidFill>
              <a:latin typeface="Arial"/>
              <a:cs typeface="Arial"/>
            </a:endParaRPr>
          </a:p>
          <a:p>
            <a:pPr lvl="0"/>
            <a:endParaRPr lang="en-US" sz="1200" b="1" dirty="0"/>
          </a:p>
          <a:p>
            <a:pPr marL="0" lvl="0" indent="0">
              <a:buNone/>
            </a:pPr>
            <a:r>
              <a:rPr b="1" dirty="0"/>
              <a:t>We focus on</a:t>
            </a:r>
          </a:p>
          <a:p>
            <a:pPr lvl="0"/>
            <a:r>
              <a:rPr b="1" dirty="0"/>
              <a:t>Ecological Momentary Assessment (EMA)</a:t>
            </a:r>
          </a:p>
          <a:p>
            <a:pPr lvl="0"/>
            <a:r>
              <a:rPr b="1" dirty="0"/>
              <a:t>Geolocation</a:t>
            </a:r>
          </a:p>
          <a:p>
            <a:pPr lvl="0"/>
            <a:r>
              <a:rPr b="1" dirty="0"/>
              <a:t>Smartphone communications (calls and texts)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682F7-421B-BA66-619A-456145C43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C3E5C7-4EE5-20ED-A029-33DACA700FC1}"/>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Lapse Prediction for AUD</a:t>
            </a:r>
            <a:endParaRPr dirty="0">
              <a:solidFill>
                <a:schemeClr val="accent1"/>
              </a:solidFill>
            </a:endParaRPr>
          </a:p>
        </p:txBody>
      </p:sp>
      <p:sp>
        <p:nvSpPr>
          <p:cNvPr id="13" name="Content Placeholder 12">
            <a:extLst>
              <a:ext uri="{FF2B5EF4-FFF2-40B4-BE49-F238E27FC236}">
                <a16:creationId xmlns:a16="http://schemas.microsoft.com/office/drawing/2014/main" id="{6EC3C275-1E52-180C-AC1F-12512D22B95F}"/>
              </a:ext>
            </a:extLst>
          </p:cNvPr>
          <p:cNvSpPr>
            <a:spLocks noGrp="1"/>
          </p:cNvSpPr>
          <p:nvPr>
            <p:ph sz="quarter" idx="13" hasCustomPrompt="1"/>
          </p:nvPr>
        </p:nvSpPr>
        <p:spPr>
          <a:xfrm>
            <a:off x="457200" y="1371600"/>
            <a:ext cx="10972800" cy="4225772"/>
          </a:xfrm>
        </p:spPr>
        <p:txBody>
          <a:bodyPr vert="horz" wrap="square" lIns="0" tIns="45720" rIns="91440" bIns="45720" rtlCol="0" anchor="t">
            <a:spAutoFit/>
          </a:bodyPr>
          <a:lstStyle/>
          <a:p>
            <a:pPr marL="457200" lvl="0" indent="-457200">
              <a:buFont typeface="Arial" panose="05000000000000000000" pitchFamily="2" charset="2"/>
              <a:buChar char="•"/>
            </a:pPr>
            <a:r>
              <a:rPr lang="en-US" b="1" dirty="0"/>
              <a:t>151 individuals with moderate to severe alcohol use disorder (AUD)</a:t>
            </a:r>
            <a:endParaRPr lang="en-US"/>
          </a:p>
          <a:p>
            <a:pPr lvl="0">
              <a:buFont typeface="Arial" panose="05000000000000000000" pitchFamily="2" charset="2"/>
              <a:buChar char="•"/>
            </a:pPr>
            <a:endParaRPr lang="en-US" sz="1200" b="1" dirty="0"/>
          </a:p>
          <a:p>
            <a:pPr marL="457200" lvl="0" indent="-457200">
              <a:buFont typeface="Arial" panose="05000000000000000000" pitchFamily="2" charset="2"/>
              <a:buChar char="•"/>
            </a:pPr>
            <a:r>
              <a:rPr lang="en-US" b="1" dirty="0"/>
              <a:t>Early in recovery (1-8 weeks)</a:t>
            </a:r>
          </a:p>
          <a:p>
            <a:pPr lvl="0">
              <a:buFont typeface="Arial" panose="05000000000000000000" pitchFamily="2" charset="2"/>
              <a:buChar char="•"/>
            </a:pPr>
            <a:endParaRPr lang="en-US" sz="1200" b="1" dirty="0"/>
          </a:p>
          <a:p>
            <a:pPr marL="457200" lvl="0" indent="-457200">
              <a:buFont typeface="Arial" panose="05000000000000000000" pitchFamily="2" charset="2"/>
              <a:buChar char="•"/>
            </a:pPr>
            <a:r>
              <a:rPr lang="en-US" b="1" dirty="0"/>
              <a:t>Committed to abstinence throughout study</a:t>
            </a:r>
          </a:p>
          <a:p>
            <a:pPr lvl="0">
              <a:buFont typeface="Arial" panose="05000000000000000000" pitchFamily="2" charset="2"/>
              <a:buChar char="•"/>
            </a:pPr>
            <a:endParaRPr lang="en-US" sz="1200" b="1" dirty="0"/>
          </a:p>
          <a:p>
            <a:pPr marL="457200" lvl="0" indent="-457200">
              <a:buFont typeface="Arial" panose="05000000000000000000" pitchFamily="2" charset="2"/>
              <a:buChar char="•"/>
            </a:pPr>
            <a:r>
              <a:rPr lang="en-US" b="1" dirty="0"/>
              <a:t>Followed with sensing for up to 3 months</a:t>
            </a:r>
          </a:p>
          <a:p>
            <a:pPr lvl="1">
              <a:buFont typeface="Arial" panose="05000000000000000000" pitchFamily="2" charset="2"/>
              <a:buChar char="•"/>
            </a:pPr>
            <a:r>
              <a:rPr lang="en-US" b="1" dirty="0"/>
              <a:t>Ecological Momentary Assessment (EMA)</a:t>
            </a:r>
          </a:p>
          <a:p>
            <a:pPr lvl="1">
              <a:buFont typeface="Arial" panose="05000000000000000000" pitchFamily="2" charset="2"/>
              <a:buChar char="•"/>
            </a:pPr>
            <a:r>
              <a:rPr lang="en-US" b="1" dirty="0"/>
              <a:t>Geolocation</a:t>
            </a:r>
          </a:p>
          <a:p>
            <a:pPr lvl="1">
              <a:buFont typeface="Arial" panose="05000000000000000000" pitchFamily="2" charset="2"/>
              <a:buChar char="•"/>
            </a:pPr>
            <a:r>
              <a:rPr lang="en-US" b="1" dirty="0"/>
              <a:t>Smartphone Communications</a:t>
            </a:r>
          </a:p>
        </p:txBody>
      </p:sp>
      <p:pic>
        <p:nvPicPr>
          <p:cNvPr id="3" name="Picture 1" descr="https://github.com/jjcurtin/slide_decks/blob/main/images/risk1_pi_wide.png?raw=true">
            <a:extLst>
              <a:ext uri="{FF2B5EF4-FFF2-40B4-BE49-F238E27FC236}">
                <a16:creationId xmlns:a16="http://schemas.microsoft.com/office/drawing/2014/main" id="{F66121DF-5ADF-DE74-5E2B-3AD0FA61B1EE}"/>
              </a:ext>
            </a:extLst>
          </p:cNvPr>
          <p:cNvPicPr>
            <a:picLocks noGrp="1" noChangeAspect="1"/>
          </p:cNvPicPr>
          <p:nvPr/>
        </p:nvPicPr>
        <p:blipFill>
          <a:blip r:embed="rId3"/>
          <a:stretch>
            <a:fillRect/>
          </a:stretch>
        </p:blipFill>
        <p:spPr bwMode="auto">
          <a:xfrm>
            <a:off x="5021050" y="5260258"/>
            <a:ext cx="6621570" cy="1597742"/>
          </a:xfrm>
          <a:prstGeom prst="rect">
            <a:avLst/>
          </a:prstGeom>
          <a:noFill/>
          <a:ln w="9525">
            <a:noFill/>
            <a:headEnd/>
            <a:tailEnd/>
          </a:ln>
        </p:spPr>
      </p:pic>
    </p:spTree>
    <p:extLst>
      <p:ext uri="{BB962C8B-B14F-4D97-AF65-F5344CB8AC3E}">
        <p14:creationId xmlns:p14="http://schemas.microsoft.com/office/powerpoint/2010/main" val="289087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2F67-99BA-8512-DFCF-E7500A022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01A48-143A-5DA0-72C7-1934178251D8}"/>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Ecological Momentary Assessment (EMA)</a:t>
            </a:r>
            <a:endParaRPr dirty="0">
              <a:solidFill>
                <a:schemeClr val="accent1"/>
              </a:solidFill>
            </a:endParaRPr>
          </a:p>
        </p:txBody>
      </p:sp>
      <p:sp>
        <p:nvSpPr>
          <p:cNvPr id="13" name="Content Placeholder 12">
            <a:extLst>
              <a:ext uri="{FF2B5EF4-FFF2-40B4-BE49-F238E27FC236}">
                <a16:creationId xmlns:a16="http://schemas.microsoft.com/office/drawing/2014/main" id="{C6A02D88-7F3D-C0C3-AA12-47CA10C1FBE1}"/>
              </a:ext>
            </a:extLst>
          </p:cNvPr>
          <p:cNvSpPr>
            <a:spLocks noGrp="1"/>
          </p:cNvSpPr>
          <p:nvPr>
            <p:ph sz="quarter" idx="13" hasCustomPrompt="1"/>
          </p:nvPr>
        </p:nvSpPr>
        <p:spPr>
          <a:xfrm>
            <a:off x="457200" y="1371600"/>
            <a:ext cx="10972800" cy="4426340"/>
          </a:xfrm>
        </p:spPr>
        <p:txBody>
          <a:bodyPr vert="horz" wrap="square" lIns="0" tIns="45720" rIns="91440" bIns="45720" rtlCol="0" anchor="t">
            <a:spAutoFit/>
          </a:bodyPr>
          <a:lstStyle/>
          <a:p>
            <a:pPr marL="457200" lvl="0" indent="-457200">
              <a:buFont typeface="Arial" panose="05000000000000000000" pitchFamily="2" charset="2"/>
              <a:buChar char="•"/>
            </a:pPr>
            <a:r>
              <a:rPr lang="en-US" b="1" dirty="0"/>
              <a:t>Current/Recent Experiences</a:t>
            </a:r>
            <a:endParaRPr lang="en-US"/>
          </a:p>
          <a:p>
            <a:pPr lvl="1">
              <a:buFont typeface="Arial" panose="05000000000000000000" pitchFamily="2" charset="2"/>
              <a:buChar char="•"/>
            </a:pPr>
            <a:r>
              <a:rPr lang="en-US" b="1" dirty="0"/>
              <a:t>Craving</a:t>
            </a:r>
          </a:p>
          <a:p>
            <a:pPr lvl="1">
              <a:buFont typeface="Arial" panose="05000000000000000000" pitchFamily="2" charset="2"/>
              <a:buChar char="•"/>
            </a:pPr>
            <a:r>
              <a:rPr lang="en-US" b="1" dirty="0"/>
              <a:t>Affect</a:t>
            </a:r>
          </a:p>
          <a:p>
            <a:pPr lvl="1">
              <a:buFont typeface="Arial" panose="05000000000000000000" pitchFamily="2" charset="2"/>
              <a:buChar char="•"/>
            </a:pPr>
            <a:r>
              <a:rPr lang="en-US" b="1" dirty="0"/>
              <a:t>Recent past alcohol use</a:t>
            </a:r>
          </a:p>
          <a:p>
            <a:pPr lvl="1">
              <a:buFont typeface="Arial" panose="05000000000000000000" pitchFamily="2" charset="2"/>
              <a:buChar char="•"/>
            </a:pPr>
            <a:r>
              <a:rPr lang="en-US" b="1" dirty="0"/>
              <a:t>Recent risky situations</a:t>
            </a:r>
          </a:p>
          <a:p>
            <a:pPr lvl="1">
              <a:buFont typeface="Arial" panose="05000000000000000000" pitchFamily="2" charset="2"/>
              <a:buChar char="•"/>
            </a:pPr>
            <a:r>
              <a:rPr lang="en-US" b="1" dirty="0"/>
              <a:t>Recent stressful events</a:t>
            </a:r>
          </a:p>
          <a:p>
            <a:pPr lvl="1">
              <a:buFont typeface="Arial" panose="05000000000000000000" pitchFamily="2" charset="2"/>
              <a:buChar char="•"/>
            </a:pPr>
            <a:r>
              <a:rPr lang="en-US" b="1" dirty="0"/>
              <a:t>Recent pleasant event</a:t>
            </a:r>
            <a:br>
              <a:rPr lang="en-US" b="1" dirty="0"/>
            </a:br>
            <a:endParaRPr lang="en-US" b="1" dirty="0"/>
          </a:p>
          <a:p>
            <a:pPr marL="457200" lvl="0" indent="-457200">
              <a:buFont typeface="Arial" panose="05000000000000000000" pitchFamily="2" charset="2"/>
              <a:buChar char="•"/>
            </a:pPr>
            <a:r>
              <a:rPr lang="en-US" b="1" dirty="0"/>
              <a:t>Future Expectations</a:t>
            </a:r>
          </a:p>
          <a:p>
            <a:pPr lvl="1">
              <a:buFont typeface="Arial" panose="05000000000000000000" pitchFamily="2" charset="2"/>
              <a:buChar char="•"/>
            </a:pPr>
            <a:r>
              <a:rPr lang="en-US" b="1" dirty="0"/>
              <a:t>Risky situations</a:t>
            </a:r>
          </a:p>
          <a:p>
            <a:pPr lvl="1">
              <a:buFont typeface="Arial" panose="05000000000000000000" pitchFamily="2" charset="2"/>
              <a:buChar char="•"/>
            </a:pPr>
            <a:r>
              <a:rPr lang="en-US" b="1" dirty="0"/>
              <a:t>Stressful events</a:t>
            </a:r>
          </a:p>
          <a:p>
            <a:pPr lvl="1">
              <a:buFont typeface="Arial" panose="05000000000000000000" pitchFamily="2" charset="2"/>
              <a:buChar char="•"/>
            </a:pPr>
            <a:r>
              <a:rPr lang="en-US" b="1" dirty="0"/>
              <a:t>Abstinence Confidence</a:t>
            </a:r>
          </a:p>
        </p:txBody>
      </p:sp>
      <p:pic>
        <p:nvPicPr>
          <p:cNvPr id="4" name="Picture 1" descr="https://github.com/jjcurtin/slide_decks/blob/main/images/ema_hand.png?raw=true">
            <a:extLst>
              <a:ext uri="{FF2B5EF4-FFF2-40B4-BE49-F238E27FC236}">
                <a16:creationId xmlns:a16="http://schemas.microsoft.com/office/drawing/2014/main" id="{0566D383-CCDB-86C0-FFC4-24F67F1E9D09}"/>
              </a:ext>
            </a:extLst>
          </p:cNvPr>
          <p:cNvPicPr>
            <a:picLocks noGrp="1" noChangeAspect="1"/>
          </p:cNvPicPr>
          <p:nvPr/>
        </p:nvPicPr>
        <p:blipFill>
          <a:blip r:embed="rId3"/>
          <a:stretch>
            <a:fillRect/>
          </a:stretch>
        </p:blipFill>
        <p:spPr bwMode="auto">
          <a:xfrm>
            <a:off x="6510077" y="3736258"/>
            <a:ext cx="5143197" cy="3121742"/>
          </a:xfrm>
          <a:prstGeom prst="rect">
            <a:avLst/>
          </a:prstGeom>
          <a:noFill/>
          <a:ln w="9525">
            <a:noFill/>
            <a:headEnd/>
            <a:tailEnd/>
          </a:ln>
        </p:spPr>
      </p:pic>
    </p:spTree>
    <p:extLst>
      <p:ext uri="{BB962C8B-B14F-4D97-AF65-F5344CB8AC3E}">
        <p14:creationId xmlns:p14="http://schemas.microsoft.com/office/powerpoint/2010/main" val="74125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pPr marL="0" lvl="0" indent="0">
              <a:buNone/>
            </a:pPr>
            <a:r>
              <a:rPr dirty="0">
                <a:solidFill>
                  <a:srgbClr val="C00000"/>
                </a:solidFill>
              </a:rPr>
              <a:t>Model Predictions</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457200" y="1371600"/>
            <a:ext cx="10972800" cy="2494016"/>
          </a:xfrm>
        </p:spPr>
        <p:txBody>
          <a:bodyPr vert="horz" wrap="square" lIns="0" tIns="45720" rIns="91440" bIns="45720" rtlCol="0" anchor="t">
            <a:spAutoFit/>
          </a:bodyPr>
          <a:lstStyle/>
          <a:p>
            <a:pPr marL="457200" lvl="0" indent="-457200">
              <a:buFont typeface="Arial" panose="05000000000000000000" pitchFamily="2" charset="2"/>
              <a:buChar char="•"/>
            </a:pPr>
            <a:r>
              <a:rPr b="1" dirty="0"/>
              <a:t>Predict hour-by-hour probability of future lapse</a:t>
            </a:r>
            <a:endParaRPr lang="en-US"/>
          </a:p>
          <a:p>
            <a:pPr marL="457200" lvl="0" indent="-457200">
              <a:buFont typeface="Arial" panose="05000000000000000000" pitchFamily="2" charset="2"/>
              <a:buChar char="•"/>
            </a:pPr>
            <a:endParaRPr lang="en-US" b="1" dirty="0"/>
          </a:p>
          <a:p>
            <a:pPr marL="457200" lvl="0" indent="-457200">
              <a:buFont typeface="Arial" panose="05000000000000000000" pitchFamily="2" charset="2"/>
              <a:buChar char="•"/>
            </a:pPr>
            <a:r>
              <a:rPr b="1" dirty="0"/>
              <a:t>Lapse window widths</a:t>
            </a:r>
          </a:p>
          <a:p>
            <a:pPr lvl="1">
              <a:buFont typeface="Arial" panose="05000000000000000000" pitchFamily="2" charset="2"/>
              <a:buChar char="•"/>
            </a:pPr>
            <a:r>
              <a:rPr b="1" dirty="0"/>
              <a:t>Next week</a:t>
            </a:r>
          </a:p>
          <a:p>
            <a:pPr lvl="1">
              <a:buFont typeface="Arial" panose="05000000000000000000" pitchFamily="2" charset="2"/>
              <a:buChar char="•"/>
            </a:pPr>
            <a:r>
              <a:rPr b="1" dirty="0"/>
              <a:t>Next day</a:t>
            </a:r>
          </a:p>
          <a:p>
            <a:pPr lvl="1">
              <a:buFont typeface="Arial" panose="05000000000000000000" pitchFamily="2" charset="2"/>
              <a:buChar char="•"/>
            </a:pPr>
            <a:r>
              <a:rPr b="1" dirty="0"/>
              <a:t>Next hour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Model Predictions</a:t>
            </a:r>
          </a:p>
        </p:txBody>
      </p:sp>
      <p:sp>
        <p:nvSpPr>
          <p:cNvPr id="3" name="Content Placeholder 12">
            <a:extLst>
              <a:ext uri="{FF2B5EF4-FFF2-40B4-BE49-F238E27FC236}">
                <a16:creationId xmlns:a16="http://schemas.microsoft.com/office/drawing/2014/main" id="{C82BF23C-CD0D-90D2-EC57-B1F60C746B12}"/>
              </a:ext>
            </a:extLst>
          </p:cNvPr>
          <p:cNvSpPr txBox="1">
            <a:spLocks/>
          </p:cNvSpPr>
          <p:nvPr/>
        </p:nvSpPr>
        <p:spPr>
          <a:xfrm>
            <a:off x="457200" y="1371600"/>
            <a:ext cx="10972800" cy="2494016"/>
          </a:xfrm>
          <a:prstGeom prst="rect">
            <a:avLst/>
          </a:prstGeom>
        </p:spPr>
        <p:txBody>
          <a:bodyPr vert="horz" wrap="square" lIns="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5000000000000000000" pitchFamily="2" charset="2"/>
              <a:buChar char="•"/>
            </a:pPr>
            <a:r>
              <a:rPr lang="en-US" b="1" dirty="0"/>
              <a:t>Predict hour-by-hour probability of future lapse</a:t>
            </a:r>
            <a:endParaRPr lang="en-US"/>
          </a:p>
          <a:p>
            <a:pPr marL="457200" indent="-457200">
              <a:buFont typeface="Arial" panose="05000000000000000000" pitchFamily="2" charset="2"/>
              <a:buChar char="•"/>
            </a:pPr>
            <a:endParaRPr lang="en-US" b="1"/>
          </a:p>
          <a:p>
            <a:pPr marL="457200" indent="-457200">
              <a:buFont typeface="Arial" panose="05000000000000000000" pitchFamily="2" charset="2"/>
              <a:buChar char="•"/>
            </a:pPr>
            <a:r>
              <a:rPr lang="en-US" b="1" dirty="0"/>
              <a:t>Lapse window widths</a:t>
            </a:r>
            <a:endParaRPr lang="en-US" b="1"/>
          </a:p>
          <a:p>
            <a:pPr lvl="1">
              <a:buFont typeface="Arial" panose="05000000000000000000" pitchFamily="2" charset="2"/>
              <a:buChar char="•"/>
            </a:pPr>
            <a:r>
              <a:rPr lang="en-US" b="1" dirty="0"/>
              <a:t>Next week</a:t>
            </a:r>
            <a:endParaRPr lang="en-US" b="1"/>
          </a:p>
          <a:p>
            <a:pPr lvl="1">
              <a:buFont typeface="Arial" panose="05000000000000000000" pitchFamily="2" charset="2"/>
              <a:buChar char="•"/>
            </a:pPr>
            <a:r>
              <a:rPr lang="en-US" b="1" dirty="0"/>
              <a:t>Next day</a:t>
            </a:r>
            <a:endParaRPr lang="en-US" b="1"/>
          </a:p>
          <a:p>
            <a:pPr lvl="1">
              <a:buFont typeface="Arial" panose="05000000000000000000" pitchFamily="2" charset="2"/>
              <a:buChar char="•"/>
            </a:pPr>
            <a:r>
              <a:rPr lang="en-US" b="1" dirty="0"/>
              <a:t>Next hour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552-C907-4225-5701-3DA6278DA65F}"/>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Model Performance</a:t>
            </a:r>
          </a:p>
        </p:txBody>
      </p:sp>
      <p:sp>
        <p:nvSpPr>
          <p:cNvPr id="13" name="Content Placeholder 12">
            <a:extLst>
              <a:ext uri="{FF2B5EF4-FFF2-40B4-BE49-F238E27FC236}">
                <a16:creationId xmlns:a16="http://schemas.microsoft.com/office/drawing/2014/main" id="{FBF89922-C537-DD47-8C8F-19B8B33E65F8}"/>
              </a:ext>
            </a:extLst>
          </p:cNvPr>
          <p:cNvSpPr>
            <a:spLocks noGrp="1"/>
          </p:cNvSpPr>
          <p:nvPr>
            <p:ph sz="quarter" idx="13" hasCustomPrompt="1"/>
          </p:nvPr>
        </p:nvSpPr>
        <p:spPr>
          <a:xfrm>
            <a:off x="457200" y="1371600"/>
            <a:ext cx="10972800" cy="2637645"/>
          </a:xfrm>
        </p:spPr>
        <p:txBody>
          <a:bodyPr vert="horz" wrap="square" lIns="0" tIns="45720" rIns="91440" bIns="45720" rtlCol="0" anchor="t">
            <a:spAutoFit/>
          </a:bodyPr>
          <a:lstStyle/>
          <a:p>
            <a:pPr marL="0" lvl="0" indent="0">
              <a:buNone/>
            </a:pPr>
            <a:r>
              <a:rPr b="1" dirty="0"/>
              <a:t>The Area under the Receiver Operating Characteristic Curve (</a:t>
            </a:r>
            <a:r>
              <a:rPr b="1" dirty="0" err="1">
                <a:solidFill>
                  <a:schemeClr val="accent1"/>
                </a:solidFill>
              </a:rPr>
              <a:t>auROC</a:t>
            </a:r>
            <a:r>
              <a:rPr b="1" dirty="0"/>
              <a:t>) indicates the probability that a true lapse is scored higher than a true no-lapse</a:t>
            </a:r>
            <a:endParaRPr lang="en-US" b="1" dirty="0"/>
          </a:p>
          <a:p>
            <a:pPr marL="0" lvl="0" indent="0">
              <a:buNone/>
            </a:pPr>
            <a:endParaRPr b="1" dirty="0"/>
          </a:p>
          <a:p>
            <a:pPr marL="457200" lvl="0" indent="-457200">
              <a:buFont typeface="Arial" panose="05000000000000000000" pitchFamily="2" charset="2"/>
              <a:buChar char="•"/>
            </a:pPr>
            <a:r>
              <a:rPr b="1" dirty="0">
                <a:latin typeface="Arial"/>
                <a:cs typeface="Arial"/>
              </a:rPr>
              <a:t>Random performance: </a:t>
            </a:r>
            <a:r>
              <a:rPr b="1" dirty="0" err="1">
                <a:latin typeface="Arial"/>
                <a:cs typeface="Arial"/>
              </a:rPr>
              <a:t>auROC</a:t>
            </a:r>
            <a:r>
              <a:rPr b="1" dirty="0">
                <a:latin typeface="Arial"/>
                <a:cs typeface="Arial"/>
              </a:rPr>
              <a:t> = 0.5</a:t>
            </a:r>
          </a:p>
          <a:p>
            <a:pPr marL="457200" lvl="0" indent="-457200">
              <a:buFont typeface="Arial" panose="05000000000000000000" pitchFamily="2" charset="2"/>
              <a:buChar char="•"/>
            </a:pPr>
            <a:r>
              <a:rPr b="1" dirty="0">
                <a:latin typeface="Arial"/>
                <a:cs typeface="Arial"/>
              </a:rPr>
              <a:t>Perfect performance: </a:t>
            </a:r>
            <a:r>
              <a:rPr b="1" err="1">
                <a:latin typeface="Arial"/>
                <a:cs typeface="Arial"/>
              </a:rPr>
              <a:t>auROC</a:t>
            </a:r>
            <a:r>
              <a:rPr b="1" dirty="0">
                <a:latin typeface="Arial"/>
                <a:cs typeface="Arial"/>
              </a:rPr>
              <a:t> = 1.0</a:t>
            </a:r>
            <a:endParaRPr lang="en-US" b="1" dirty="0">
              <a:latin typeface="Arial"/>
              <a:cs typeface="Arial"/>
            </a:endParaRPr>
          </a:p>
        </p:txBody>
      </p:sp>
      <p:sp>
        <p:nvSpPr>
          <p:cNvPr id="4" name="TextBox 3">
            <a:extLst>
              <a:ext uri="{FF2B5EF4-FFF2-40B4-BE49-F238E27FC236}">
                <a16:creationId xmlns:a16="http://schemas.microsoft.com/office/drawing/2014/main" id="{08F25811-573F-24F2-8ABA-78152AFA52E7}"/>
              </a:ext>
            </a:extLst>
          </p:cNvPr>
          <p:cNvSpPr txBox="1"/>
          <p:nvPr/>
        </p:nvSpPr>
        <p:spPr>
          <a:xfrm>
            <a:off x="7482346" y="5466735"/>
            <a:ext cx="4109883" cy="132343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Rules of thumb for </a:t>
            </a:r>
            <a:r>
              <a:rPr lang="en-US" sz="2000" b="1" dirty="0" err="1">
                <a:solidFill>
                  <a:schemeClr val="accent1"/>
                </a:solidFill>
                <a:latin typeface="Arial" panose="020B0604020202020204" pitchFamily="34" charset="0"/>
                <a:cs typeface="Arial" panose="020B0604020202020204" pitchFamily="34" charset="0"/>
              </a:rPr>
              <a:t>auROC</a:t>
            </a:r>
            <a:endParaRPr lang="en-US" sz="2000" b="1" dirty="0">
              <a:solidFill>
                <a:schemeClr val="accent1"/>
              </a:solidFill>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.70 - .80 is considered fair</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.80 - .90 is considered good</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&gt;= .90 is considered excellent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90BDD-1A93-7133-A571-E308A64E2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8CA93-398D-498E-FDE9-F6755718E5FB}"/>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Model Performance</a:t>
            </a:r>
          </a:p>
        </p:txBody>
      </p:sp>
      <p:sp>
        <p:nvSpPr>
          <p:cNvPr id="4" name="TextBox 3">
            <a:extLst>
              <a:ext uri="{FF2B5EF4-FFF2-40B4-BE49-F238E27FC236}">
                <a16:creationId xmlns:a16="http://schemas.microsoft.com/office/drawing/2014/main" id="{14E1902D-870F-4762-8FEA-42D11D0D295B}"/>
              </a:ext>
            </a:extLst>
          </p:cNvPr>
          <p:cNvSpPr txBox="1"/>
          <p:nvPr/>
        </p:nvSpPr>
        <p:spPr>
          <a:xfrm>
            <a:off x="7482346" y="5466735"/>
            <a:ext cx="4109883" cy="132343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Rules of thumb for </a:t>
            </a:r>
            <a:r>
              <a:rPr lang="en-US" sz="2000" b="1" dirty="0" err="1">
                <a:solidFill>
                  <a:schemeClr val="accent1"/>
                </a:solidFill>
                <a:latin typeface="Arial" panose="020B0604020202020204" pitchFamily="34" charset="0"/>
                <a:cs typeface="Arial" panose="020B0604020202020204" pitchFamily="34" charset="0"/>
              </a:rPr>
              <a:t>auROC</a:t>
            </a:r>
            <a:endParaRPr lang="en-US" sz="2000" b="1" dirty="0">
              <a:solidFill>
                <a:schemeClr val="accent1"/>
              </a:solidFill>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.70 - .80 is considered fair</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.80 - .90 is considered good</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&gt;= .90 is considered excellent</a:t>
            </a:r>
          </a:p>
        </p:txBody>
      </p:sp>
      <p:pic>
        <p:nvPicPr>
          <p:cNvPr id="3" name="Picture 1" descr="1208_acnp_files/figure-pptx/figs_auroc_ci_1-1.png">
            <a:extLst>
              <a:ext uri="{FF2B5EF4-FFF2-40B4-BE49-F238E27FC236}">
                <a16:creationId xmlns:a16="http://schemas.microsoft.com/office/drawing/2014/main" id="{254D7E60-56AF-A89C-0E7D-1A13280BDDC1}"/>
              </a:ext>
            </a:extLst>
          </p:cNvPr>
          <p:cNvPicPr>
            <a:picLocks noGrp="1" noChangeAspect="1"/>
          </p:cNvPicPr>
          <p:nvPr/>
        </p:nvPicPr>
        <p:blipFill>
          <a:blip r:embed="rId3"/>
          <a:stretch>
            <a:fillRect/>
          </a:stretch>
        </p:blipFill>
        <p:spPr bwMode="auto">
          <a:xfrm>
            <a:off x="0" y="1005840"/>
            <a:ext cx="5852160" cy="5852160"/>
          </a:xfrm>
          <a:prstGeom prst="rect">
            <a:avLst/>
          </a:prstGeom>
          <a:noFill/>
          <a:ln w="9525">
            <a:noFill/>
            <a:headEnd/>
            <a:tailEnd/>
          </a:ln>
        </p:spPr>
      </p:pic>
    </p:spTree>
    <p:extLst>
      <p:ext uri="{BB962C8B-B14F-4D97-AF65-F5344CB8AC3E}">
        <p14:creationId xmlns:p14="http://schemas.microsoft.com/office/powerpoint/2010/main" val="59445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E6D4E-51DA-7D39-BEB9-67DB37D81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BF8EA-8A20-78C7-84F2-E0DF07118A06}"/>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Model Performance</a:t>
            </a:r>
          </a:p>
        </p:txBody>
      </p:sp>
      <p:sp>
        <p:nvSpPr>
          <p:cNvPr id="4" name="TextBox 3">
            <a:extLst>
              <a:ext uri="{FF2B5EF4-FFF2-40B4-BE49-F238E27FC236}">
                <a16:creationId xmlns:a16="http://schemas.microsoft.com/office/drawing/2014/main" id="{8E56F68C-8A32-5CDC-E45C-41092B292DE6}"/>
              </a:ext>
            </a:extLst>
          </p:cNvPr>
          <p:cNvSpPr txBox="1"/>
          <p:nvPr/>
        </p:nvSpPr>
        <p:spPr>
          <a:xfrm>
            <a:off x="7482346" y="5466735"/>
            <a:ext cx="4109883" cy="132343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Rules of thumb for </a:t>
            </a:r>
            <a:r>
              <a:rPr lang="en-US" sz="2000" b="1" dirty="0" err="1">
                <a:solidFill>
                  <a:schemeClr val="accent1"/>
                </a:solidFill>
                <a:latin typeface="Arial" panose="020B0604020202020204" pitchFamily="34" charset="0"/>
                <a:cs typeface="Arial" panose="020B0604020202020204" pitchFamily="34" charset="0"/>
              </a:rPr>
              <a:t>auROC</a:t>
            </a:r>
            <a:endParaRPr lang="en-US" sz="2000" b="1" dirty="0">
              <a:solidFill>
                <a:schemeClr val="accent1"/>
              </a:solidFill>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.70 - .80 is considered fair</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.80 - .90 is considered good</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&gt;= .90 is considered excellent</a:t>
            </a:r>
          </a:p>
        </p:txBody>
      </p:sp>
      <p:pic>
        <p:nvPicPr>
          <p:cNvPr id="5" name="Picture 1" descr="1208_acnp_files/figure-pptx/figs_auroc_ci_2-1.png">
            <a:extLst>
              <a:ext uri="{FF2B5EF4-FFF2-40B4-BE49-F238E27FC236}">
                <a16:creationId xmlns:a16="http://schemas.microsoft.com/office/drawing/2014/main" id="{5953EB38-43F8-874B-C156-91546F20CF5C}"/>
              </a:ext>
            </a:extLst>
          </p:cNvPr>
          <p:cNvPicPr>
            <a:picLocks noGrp="1" noChangeAspect="1"/>
          </p:cNvPicPr>
          <p:nvPr/>
        </p:nvPicPr>
        <p:blipFill>
          <a:blip r:embed="rId3"/>
          <a:stretch>
            <a:fillRect/>
          </a:stretch>
        </p:blipFill>
        <p:spPr bwMode="auto">
          <a:xfrm>
            <a:off x="0" y="1005840"/>
            <a:ext cx="5852160" cy="5852160"/>
          </a:xfrm>
          <a:prstGeom prst="rect">
            <a:avLst/>
          </a:prstGeom>
          <a:noFill/>
          <a:ln w="9525">
            <a:noFill/>
            <a:headEnd/>
            <a:tailEnd/>
          </a:ln>
        </p:spPr>
      </p:pic>
    </p:spTree>
    <p:extLst>
      <p:ext uri="{BB962C8B-B14F-4D97-AF65-F5344CB8AC3E}">
        <p14:creationId xmlns:p14="http://schemas.microsoft.com/office/powerpoint/2010/main" val="353259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57DA2-6CD8-6ABC-359D-DA93E0448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50468-1DB8-82F6-5432-FAF2AAA369CD}"/>
              </a:ext>
            </a:extLst>
          </p:cNvPr>
          <p:cNvSpPr>
            <a:spLocks noGrp="1"/>
          </p:cNvSpPr>
          <p:nvPr>
            <p:ph type="title" hasCustomPrompt="1"/>
          </p:nvPr>
        </p:nvSpPr>
        <p:spPr>
          <a:xfrm>
            <a:off x="457200" y="228600"/>
            <a:ext cx="10896600" cy="517065"/>
          </a:xfrm>
        </p:spPr>
        <p:txBody>
          <a:bodyPr/>
          <a:lstStyle/>
          <a:p>
            <a:pPr marL="0" lvl="0" indent="0">
              <a:buNone/>
            </a:pPr>
            <a:r>
              <a:rPr dirty="0">
                <a:solidFill>
                  <a:schemeClr val="accent1"/>
                </a:solidFill>
              </a:rPr>
              <a:t>Model Performance</a:t>
            </a:r>
          </a:p>
        </p:txBody>
      </p:sp>
      <p:sp>
        <p:nvSpPr>
          <p:cNvPr id="4" name="TextBox 3">
            <a:extLst>
              <a:ext uri="{FF2B5EF4-FFF2-40B4-BE49-F238E27FC236}">
                <a16:creationId xmlns:a16="http://schemas.microsoft.com/office/drawing/2014/main" id="{0EE4B6AD-CC18-B556-3F95-9131ED72A533}"/>
              </a:ext>
            </a:extLst>
          </p:cNvPr>
          <p:cNvSpPr txBox="1"/>
          <p:nvPr/>
        </p:nvSpPr>
        <p:spPr>
          <a:xfrm>
            <a:off x="7482346" y="5466735"/>
            <a:ext cx="4109883" cy="1323439"/>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Rules of thumb for </a:t>
            </a:r>
            <a:r>
              <a:rPr lang="en-US" sz="2000" b="1" dirty="0" err="1">
                <a:solidFill>
                  <a:schemeClr val="accent1"/>
                </a:solidFill>
                <a:latin typeface="Arial" panose="020B0604020202020204" pitchFamily="34" charset="0"/>
                <a:cs typeface="Arial" panose="020B0604020202020204" pitchFamily="34" charset="0"/>
              </a:rPr>
              <a:t>auROC</a:t>
            </a:r>
            <a:endParaRPr lang="en-US" sz="2000" b="1" dirty="0">
              <a:solidFill>
                <a:schemeClr val="accent1"/>
              </a:solidFill>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.70 - .80 is considered fair</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.80 - .90 is considered good</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  &gt;= .90 is considered excellent</a:t>
            </a:r>
          </a:p>
        </p:txBody>
      </p:sp>
      <p:pic>
        <p:nvPicPr>
          <p:cNvPr id="3" name="Picture 1" descr="1208_acnp_files/figure-pptx/figs_auroc_ci_3-1.png">
            <a:extLst>
              <a:ext uri="{FF2B5EF4-FFF2-40B4-BE49-F238E27FC236}">
                <a16:creationId xmlns:a16="http://schemas.microsoft.com/office/drawing/2014/main" id="{8A3E2BEB-E82C-E6A1-BA20-3DABC127675F}"/>
              </a:ext>
            </a:extLst>
          </p:cNvPr>
          <p:cNvPicPr>
            <a:picLocks noGrp="1" noChangeAspect="1"/>
          </p:cNvPicPr>
          <p:nvPr/>
        </p:nvPicPr>
        <p:blipFill>
          <a:blip r:embed="rId3"/>
          <a:stretch>
            <a:fillRect/>
          </a:stretch>
        </p:blipFill>
        <p:spPr bwMode="auto">
          <a:xfrm>
            <a:off x="0" y="1005840"/>
            <a:ext cx="5852160" cy="5852160"/>
          </a:xfrm>
          <a:prstGeom prst="rect">
            <a:avLst/>
          </a:prstGeom>
          <a:noFill/>
          <a:ln w="9525">
            <a:noFill/>
            <a:headEnd/>
            <a:tailEnd/>
          </a:ln>
        </p:spPr>
      </p:pic>
    </p:spTree>
    <p:extLst>
      <p:ext uri="{BB962C8B-B14F-4D97-AF65-F5344CB8AC3E}">
        <p14:creationId xmlns:p14="http://schemas.microsoft.com/office/powerpoint/2010/main" val="76324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AB79-991D-D223-746A-C9FD74264E19}"/>
            </a:ext>
          </a:extLst>
        </p:cNvPr>
        <p:cNvGrpSpPr/>
        <p:nvPr/>
      </p:nvGrpSpPr>
      <p:grpSpPr>
        <a:xfrm>
          <a:off x="0" y="0"/>
          <a:ext cx="0" cy="0"/>
          <a:chOff x="0" y="0"/>
          <a:chExt cx="0" cy="0"/>
        </a:xfrm>
      </p:grpSpPr>
      <p:pic>
        <p:nvPicPr>
          <p:cNvPr id="3" name="Picture 2" descr="A no camera sign">
            <a:extLst>
              <a:ext uri="{FF2B5EF4-FFF2-40B4-BE49-F238E27FC236}">
                <a16:creationId xmlns:a16="http://schemas.microsoft.com/office/drawing/2014/main" id="{2687D1EF-4CE1-1897-4875-ABCF5FEBE575}"/>
              </a:ext>
            </a:extLst>
          </p:cNvPr>
          <p:cNvPicPr>
            <a:picLocks noChangeAspect="1"/>
          </p:cNvPicPr>
          <p:nvPr/>
        </p:nvPicPr>
        <p:blipFill>
          <a:blip r:embed="rId3"/>
          <a:stretch>
            <a:fillRect/>
          </a:stretch>
        </p:blipFill>
        <p:spPr>
          <a:xfrm>
            <a:off x="-3314" y="3693497"/>
            <a:ext cx="3055002" cy="3165974"/>
          </a:xfrm>
          <a:prstGeom prst="rect">
            <a:avLst/>
          </a:prstGeom>
        </p:spPr>
      </p:pic>
      <p:sp>
        <p:nvSpPr>
          <p:cNvPr id="4" name="Content Placeholder 12">
            <a:extLst>
              <a:ext uri="{FF2B5EF4-FFF2-40B4-BE49-F238E27FC236}">
                <a16:creationId xmlns:a16="http://schemas.microsoft.com/office/drawing/2014/main" id="{C8CBE373-5129-4B0C-7A4E-AD4BBB37749A}"/>
              </a:ext>
            </a:extLst>
          </p:cNvPr>
          <p:cNvSpPr txBox="1">
            <a:spLocks/>
          </p:cNvSpPr>
          <p:nvPr/>
        </p:nvSpPr>
        <p:spPr>
          <a:xfrm>
            <a:off x="457200" y="1371600"/>
            <a:ext cx="10972800" cy="26756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5000000000000000000" pitchFamily="2" charset="2"/>
              <a:buChar char="•"/>
            </a:pPr>
            <a:r>
              <a:rPr lang="en-US" b="1" dirty="0">
                <a:latin typeface="Arial"/>
                <a:cs typeface="Arial"/>
              </a:rPr>
              <a:t>No disclosures to report</a:t>
            </a:r>
            <a:endParaRPr lang="en-US" b="1" dirty="0"/>
          </a:p>
        </p:txBody>
      </p:sp>
    </p:spTree>
    <p:extLst>
      <p:ext uri="{BB962C8B-B14F-4D97-AF65-F5344CB8AC3E}">
        <p14:creationId xmlns:p14="http://schemas.microsoft.com/office/powerpoint/2010/main" val="3758460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D90D-563B-6AB8-DD57-17141B926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345A7-FCE2-FD92-DC75-6252AFBC139E}"/>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Personalized Recommendations</a:t>
            </a:r>
            <a:endParaRPr dirty="0">
              <a:solidFill>
                <a:schemeClr val="accent1"/>
              </a:solidFill>
            </a:endParaRPr>
          </a:p>
        </p:txBody>
      </p:sp>
    </p:spTree>
    <p:extLst>
      <p:ext uri="{BB962C8B-B14F-4D97-AF65-F5344CB8AC3E}">
        <p14:creationId xmlns:p14="http://schemas.microsoft.com/office/powerpoint/2010/main" val="359762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B950-7B7E-463A-2D04-344EED0C8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D5191-F988-62CD-B3F2-01E12458B03C}"/>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Personalized Recommendations</a:t>
            </a:r>
            <a:endParaRPr dirty="0">
              <a:solidFill>
                <a:schemeClr val="accent1"/>
              </a:solidFill>
            </a:endParaRPr>
          </a:p>
        </p:txBody>
      </p:sp>
      <p:pic>
        <p:nvPicPr>
          <p:cNvPr id="4" name="Picture 1" descr="1208_acnp_files/figure-pptx/unnamed-chunk-6-1.png">
            <a:extLst>
              <a:ext uri="{FF2B5EF4-FFF2-40B4-BE49-F238E27FC236}">
                <a16:creationId xmlns:a16="http://schemas.microsoft.com/office/drawing/2014/main" id="{620A3587-6C63-FB0F-DA12-5B4CE1666D88}"/>
              </a:ext>
            </a:extLst>
          </p:cNvPr>
          <p:cNvPicPr>
            <a:picLocks noGrp="1" noChangeAspect="1"/>
          </p:cNvPicPr>
          <p:nvPr/>
        </p:nvPicPr>
        <p:blipFill>
          <a:blip r:embed="rId3"/>
          <a:stretch>
            <a:fillRect/>
          </a:stretch>
        </p:blipFill>
        <p:spPr bwMode="auto">
          <a:xfrm>
            <a:off x="0" y="1005840"/>
            <a:ext cx="4567213" cy="2743200"/>
          </a:xfrm>
          <a:prstGeom prst="rect">
            <a:avLst/>
          </a:prstGeom>
          <a:noFill/>
          <a:ln w="9525">
            <a:noFill/>
            <a:headEnd/>
            <a:tailEnd/>
          </a:ln>
        </p:spPr>
      </p:pic>
    </p:spTree>
    <p:extLst>
      <p:ext uri="{BB962C8B-B14F-4D97-AF65-F5344CB8AC3E}">
        <p14:creationId xmlns:p14="http://schemas.microsoft.com/office/powerpoint/2010/main" val="490365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D1308-E01A-B3BA-EE04-890924C17152}"/>
            </a:ext>
          </a:extLst>
        </p:cNvPr>
        <p:cNvGrpSpPr/>
        <p:nvPr/>
      </p:nvGrpSpPr>
      <p:grpSpPr>
        <a:xfrm>
          <a:off x="0" y="0"/>
          <a:ext cx="0" cy="0"/>
          <a:chOff x="0" y="0"/>
          <a:chExt cx="0" cy="0"/>
        </a:xfrm>
      </p:grpSpPr>
      <p:pic>
        <p:nvPicPr>
          <p:cNvPr id="5" name="Picture 1" descr="1208_acnp_files/figure-pptx/unnamed-chunk-6-1.png">
            <a:extLst>
              <a:ext uri="{FF2B5EF4-FFF2-40B4-BE49-F238E27FC236}">
                <a16:creationId xmlns:a16="http://schemas.microsoft.com/office/drawing/2014/main" id="{C4A52094-C376-3BD4-6E6C-FD0A603DFA62}"/>
              </a:ext>
            </a:extLst>
          </p:cNvPr>
          <p:cNvPicPr>
            <a:picLocks noGrp="1" noChangeAspect="1"/>
          </p:cNvPicPr>
          <p:nvPr/>
        </p:nvPicPr>
        <p:blipFill>
          <a:blip r:embed="rId3"/>
          <a:stretch>
            <a:fillRect/>
          </a:stretch>
        </p:blipFill>
        <p:spPr bwMode="auto">
          <a:xfrm>
            <a:off x="0" y="1005840"/>
            <a:ext cx="4567213" cy="2743200"/>
          </a:xfrm>
          <a:prstGeom prst="rect">
            <a:avLst/>
          </a:prstGeom>
          <a:noFill/>
          <a:ln w="9525">
            <a:noFill/>
            <a:headEnd/>
            <a:tailEnd/>
          </a:ln>
        </p:spPr>
      </p:pic>
      <p:sp>
        <p:nvSpPr>
          <p:cNvPr id="2" name="Title 1">
            <a:extLst>
              <a:ext uri="{FF2B5EF4-FFF2-40B4-BE49-F238E27FC236}">
                <a16:creationId xmlns:a16="http://schemas.microsoft.com/office/drawing/2014/main" id="{47949795-2806-627E-FD57-99F0407F3AE6}"/>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Personalized Recommendations</a:t>
            </a:r>
            <a:endParaRPr dirty="0">
              <a:solidFill>
                <a:schemeClr val="accent1"/>
              </a:solidFill>
            </a:endParaRPr>
          </a:p>
        </p:txBody>
      </p:sp>
      <p:sp>
        <p:nvSpPr>
          <p:cNvPr id="4" name="Rectangle 3">
            <a:extLst>
              <a:ext uri="{FF2B5EF4-FFF2-40B4-BE49-F238E27FC236}">
                <a16:creationId xmlns:a16="http://schemas.microsoft.com/office/drawing/2014/main" id="{DE37FF9E-DD8D-173A-4594-47DEEB9E3247}"/>
              </a:ext>
            </a:extLst>
          </p:cNvPr>
          <p:cNvSpPr/>
          <p:nvPr/>
        </p:nvSpPr>
        <p:spPr>
          <a:xfrm>
            <a:off x="4911" y="1014408"/>
            <a:ext cx="4567211" cy="2743200"/>
          </a:xfrm>
          <a:prstGeom prst="rect">
            <a:avLst/>
          </a:prstGeom>
          <a:solidFill>
            <a:srgbClr val="E9E9E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1208_acnp_files/figure-pptx/unnamed-chunk-7-1.png">
            <a:extLst>
              <a:ext uri="{FF2B5EF4-FFF2-40B4-BE49-F238E27FC236}">
                <a16:creationId xmlns:a16="http://schemas.microsoft.com/office/drawing/2014/main" id="{1E899531-AF56-F494-DB66-297F5E8A2360}"/>
              </a:ext>
            </a:extLst>
          </p:cNvPr>
          <p:cNvPicPr>
            <a:picLocks noGrp="1" noChangeAspect="1"/>
          </p:cNvPicPr>
          <p:nvPr/>
        </p:nvPicPr>
        <p:blipFill>
          <a:blip r:embed="rId4"/>
          <a:stretch>
            <a:fillRect/>
          </a:stretch>
        </p:blipFill>
        <p:spPr bwMode="auto">
          <a:xfrm>
            <a:off x="0" y="4114800"/>
            <a:ext cx="4567213" cy="2743200"/>
          </a:xfrm>
          <a:prstGeom prst="rect">
            <a:avLst/>
          </a:prstGeom>
          <a:noFill/>
          <a:ln w="9525">
            <a:noFill/>
            <a:headEnd/>
            <a:tailEnd/>
          </a:ln>
        </p:spPr>
      </p:pic>
    </p:spTree>
    <p:extLst>
      <p:ext uri="{BB962C8B-B14F-4D97-AF65-F5344CB8AC3E}">
        <p14:creationId xmlns:p14="http://schemas.microsoft.com/office/powerpoint/2010/main" val="263884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E5F8F-39FD-7606-20F7-1A3775601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7F127-062E-427C-A7CA-8DB72C5088E5}"/>
              </a:ext>
            </a:extLst>
          </p:cNvPr>
          <p:cNvSpPr>
            <a:spLocks noGrp="1"/>
          </p:cNvSpPr>
          <p:nvPr>
            <p:ph type="title" hasCustomPrompt="1"/>
          </p:nvPr>
        </p:nvSpPr>
        <p:spPr>
          <a:xfrm>
            <a:off x="457200" y="228600"/>
            <a:ext cx="10896600" cy="517065"/>
          </a:xfrm>
        </p:spPr>
        <p:txBody>
          <a:bodyPr/>
          <a:lstStyle/>
          <a:p>
            <a:pPr marL="0" lvl="0" indent="0">
              <a:buNone/>
            </a:pPr>
            <a:r>
              <a:rPr lang="en-US" dirty="0">
                <a:solidFill>
                  <a:schemeClr val="accent1"/>
                </a:solidFill>
              </a:rPr>
              <a:t>Personalized Recommendations</a:t>
            </a:r>
            <a:endParaRPr dirty="0">
              <a:solidFill>
                <a:schemeClr val="accent1"/>
              </a:solidFill>
            </a:endParaRPr>
          </a:p>
        </p:txBody>
      </p:sp>
      <p:pic>
        <p:nvPicPr>
          <p:cNvPr id="8" name="Picture 1" descr="1208_acnp_files/figure-pptx/unnamed-chunk-6-1.png">
            <a:extLst>
              <a:ext uri="{FF2B5EF4-FFF2-40B4-BE49-F238E27FC236}">
                <a16:creationId xmlns:a16="http://schemas.microsoft.com/office/drawing/2014/main" id="{DFF5F081-3EE7-3E7A-5ABF-980847A20B68}"/>
              </a:ext>
            </a:extLst>
          </p:cNvPr>
          <p:cNvPicPr>
            <a:picLocks noGrp="1" noChangeAspect="1"/>
          </p:cNvPicPr>
          <p:nvPr/>
        </p:nvPicPr>
        <p:blipFill>
          <a:blip r:embed="rId3"/>
          <a:stretch>
            <a:fillRect/>
          </a:stretch>
        </p:blipFill>
        <p:spPr bwMode="auto">
          <a:xfrm>
            <a:off x="0" y="1005840"/>
            <a:ext cx="4567213" cy="2743200"/>
          </a:xfrm>
          <a:prstGeom prst="rect">
            <a:avLst/>
          </a:prstGeom>
          <a:noFill/>
          <a:ln w="9525">
            <a:noFill/>
            <a:headEnd/>
            <a:tailEnd/>
          </a:ln>
        </p:spPr>
      </p:pic>
      <p:sp>
        <p:nvSpPr>
          <p:cNvPr id="9" name="Rectangle 8">
            <a:extLst>
              <a:ext uri="{FF2B5EF4-FFF2-40B4-BE49-F238E27FC236}">
                <a16:creationId xmlns:a16="http://schemas.microsoft.com/office/drawing/2014/main" id="{88CFF8C7-DCF6-41B2-D549-C258765C24B6}"/>
              </a:ext>
            </a:extLst>
          </p:cNvPr>
          <p:cNvSpPr/>
          <p:nvPr/>
        </p:nvSpPr>
        <p:spPr>
          <a:xfrm>
            <a:off x="4911" y="1014408"/>
            <a:ext cx="4567211" cy="2743200"/>
          </a:xfrm>
          <a:prstGeom prst="rect">
            <a:avLst/>
          </a:prstGeom>
          <a:solidFill>
            <a:srgbClr val="E9E9E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1208_acnp_files/figure-pptx/unnamed-chunk-7-1.png">
            <a:extLst>
              <a:ext uri="{FF2B5EF4-FFF2-40B4-BE49-F238E27FC236}">
                <a16:creationId xmlns:a16="http://schemas.microsoft.com/office/drawing/2014/main" id="{D3590389-91D2-244E-C358-B15D2838F68A}"/>
              </a:ext>
            </a:extLst>
          </p:cNvPr>
          <p:cNvPicPr>
            <a:picLocks noGrp="1" noChangeAspect="1"/>
          </p:cNvPicPr>
          <p:nvPr/>
        </p:nvPicPr>
        <p:blipFill>
          <a:blip r:embed="rId4"/>
          <a:stretch>
            <a:fillRect/>
          </a:stretch>
        </p:blipFill>
        <p:spPr bwMode="auto">
          <a:xfrm>
            <a:off x="0" y="4114800"/>
            <a:ext cx="4567213" cy="2743200"/>
          </a:xfrm>
          <a:prstGeom prst="rect">
            <a:avLst/>
          </a:prstGeom>
          <a:noFill/>
          <a:ln w="9525">
            <a:noFill/>
            <a:headEnd/>
            <a:tailEnd/>
          </a:ln>
        </p:spPr>
      </p:pic>
      <p:sp>
        <p:nvSpPr>
          <p:cNvPr id="5" name="Rectangle 4">
            <a:extLst>
              <a:ext uri="{FF2B5EF4-FFF2-40B4-BE49-F238E27FC236}">
                <a16:creationId xmlns:a16="http://schemas.microsoft.com/office/drawing/2014/main" id="{A8A4B5FC-C47C-28D5-C6B4-22BFB6069DF1}"/>
              </a:ext>
            </a:extLst>
          </p:cNvPr>
          <p:cNvSpPr/>
          <p:nvPr/>
        </p:nvSpPr>
        <p:spPr>
          <a:xfrm>
            <a:off x="9830" y="4102349"/>
            <a:ext cx="4567211" cy="2743200"/>
          </a:xfrm>
          <a:prstGeom prst="rect">
            <a:avLst/>
          </a:prstGeom>
          <a:solidFill>
            <a:srgbClr val="E9E9E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 descr="1208_acnp_files/figure-pptx/unnamed-chunk-10-1.png">
            <a:extLst>
              <a:ext uri="{FF2B5EF4-FFF2-40B4-BE49-F238E27FC236}">
                <a16:creationId xmlns:a16="http://schemas.microsoft.com/office/drawing/2014/main" id="{18B97794-2888-E0AA-ECED-366579DA9EB8}"/>
              </a:ext>
            </a:extLst>
          </p:cNvPr>
          <p:cNvPicPr>
            <a:picLocks noGrp="1" noChangeAspect="1"/>
          </p:cNvPicPr>
          <p:nvPr/>
        </p:nvPicPr>
        <p:blipFill>
          <a:blip r:embed="rId5"/>
          <a:stretch>
            <a:fillRect/>
          </a:stretch>
        </p:blipFill>
        <p:spPr bwMode="auto">
          <a:xfrm>
            <a:off x="5943600" y="4114800"/>
            <a:ext cx="4567213" cy="2743200"/>
          </a:xfrm>
          <a:prstGeom prst="rect">
            <a:avLst/>
          </a:prstGeom>
          <a:noFill/>
          <a:ln w="9525">
            <a:noFill/>
            <a:headEnd/>
            <a:tailEnd/>
          </a:ln>
        </p:spPr>
      </p:pic>
    </p:spTree>
    <p:extLst>
      <p:ext uri="{BB962C8B-B14F-4D97-AF65-F5344CB8AC3E}">
        <p14:creationId xmlns:p14="http://schemas.microsoft.com/office/powerpoint/2010/main" val="1292467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E008-3EC5-9021-6A9F-AD6D1DD88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0E791B-B853-C218-022F-3D58FB5A5C5C}"/>
              </a:ext>
            </a:extLst>
          </p:cNvPr>
          <p:cNvSpPr>
            <a:spLocks noGrp="1"/>
          </p:cNvSpPr>
          <p:nvPr>
            <p:ph type="title" hasCustomPrompt="1"/>
          </p:nvPr>
        </p:nvSpPr>
        <p:spPr>
          <a:xfrm>
            <a:off x="457200" y="228600"/>
            <a:ext cx="10896600" cy="517065"/>
          </a:xfrm>
        </p:spPr>
        <p:txBody>
          <a:bodyPr/>
          <a:lstStyle/>
          <a:p>
            <a:r>
              <a:rPr lang="en-US" dirty="0">
                <a:solidFill>
                  <a:schemeClr val="accent1"/>
                </a:solidFill>
                <a:latin typeface="Arial"/>
                <a:cs typeface="Arial"/>
              </a:rPr>
              <a:t>Optimize and Evaluate Personalized Support</a:t>
            </a:r>
          </a:p>
        </p:txBody>
      </p:sp>
      <p:sp>
        <p:nvSpPr>
          <p:cNvPr id="4" name="Content Placeholder 12">
            <a:extLst>
              <a:ext uri="{FF2B5EF4-FFF2-40B4-BE49-F238E27FC236}">
                <a16:creationId xmlns:a16="http://schemas.microsoft.com/office/drawing/2014/main" id="{C1EBE2B2-A279-4DDC-3613-DDEFD81EAABB}"/>
              </a:ext>
            </a:extLst>
          </p:cNvPr>
          <p:cNvSpPr>
            <a:spLocks noGrp="1"/>
          </p:cNvSpPr>
          <p:nvPr>
            <p:ph sz="quarter" idx="13" hasCustomPrompt="1"/>
          </p:nvPr>
        </p:nvSpPr>
        <p:spPr>
          <a:xfrm>
            <a:off x="457200" y="1117600"/>
            <a:ext cx="10972800" cy="4649991"/>
          </a:xfrm>
        </p:spPr>
        <p:txBody>
          <a:bodyPr vert="horz" wrap="square" lIns="0" tIns="45720" rIns="91440" bIns="45720" rtlCol="0" anchor="t">
            <a:spAutoFit/>
          </a:bodyPr>
          <a:lstStyle/>
          <a:p>
            <a:pPr marL="457200" lvl="0" indent="-457200">
              <a:buFont typeface="Arial" panose="05000000000000000000" pitchFamily="2" charset="2"/>
              <a:buChar char="•"/>
            </a:pPr>
            <a:r>
              <a:rPr lang="en-US" b="1" dirty="0"/>
              <a:t>Sensing EMA and geolocation for six months</a:t>
            </a:r>
            <a:endParaRPr lang="en-US"/>
          </a:p>
          <a:p>
            <a:pPr marL="457200" indent="-457200">
              <a:buFont typeface="Arial" panose="05000000000000000000" pitchFamily="2" charset="2"/>
              <a:buChar char="•"/>
            </a:pPr>
            <a:endParaRPr lang="en-US" sz="1200" b="1" dirty="0">
              <a:latin typeface="Arial"/>
              <a:cs typeface="Arial"/>
            </a:endParaRPr>
          </a:p>
          <a:p>
            <a:pPr marL="457200" lvl="0" indent="-457200">
              <a:buFont typeface="Arial" panose="05000000000000000000" pitchFamily="2" charset="2"/>
              <a:buChar char="•"/>
            </a:pPr>
            <a:r>
              <a:rPr lang="en-US" b="1" dirty="0">
                <a:latin typeface="Arial"/>
                <a:cs typeface="Arial"/>
              </a:rPr>
              <a:t>Model updated each night for next day</a:t>
            </a:r>
          </a:p>
          <a:p>
            <a:pPr lvl="1">
              <a:buFont typeface="Arial" panose="05000000000000000000" pitchFamily="2" charset="2"/>
              <a:buChar char="•"/>
            </a:pPr>
            <a:r>
              <a:rPr lang="en-US" b="1" dirty="0">
                <a:latin typeface="Arial"/>
                <a:cs typeface="Arial"/>
              </a:rPr>
              <a:t>Lapse probability predictions</a:t>
            </a:r>
          </a:p>
          <a:p>
            <a:pPr lvl="1">
              <a:buFont typeface="Arial" panose="05000000000000000000" pitchFamily="2" charset="2"/>
              <a:buChar char="•"/>
            </a:pPr>
            <a:r>
              <a:rPr lang="en-US" b="1" dirty="0"/>
              <a:t>Important risk features</a:t>
            </a:r>
          </a:p>
          <a:p>
            <a:pPr lvl="1">
              <a:buFont typeface="Arial" panose="05000000000000000000" pitchFamily="2" charset="2"/>
              <a:buChar char="•"/>
            </a:pPr>
            <a:r>
              <a:rPr lang="en-US" b="1" dirty="0">
                <a:latin typeface="Arial"/>
                <a:cs typeface="Arial"/>
              </a:rPr>
              <a:t>Risk relevant support recommendations</a:t>
            </a:r>
            <a:endParaRPr lang="en-US" b="1" dirty="0"/>
          </a:p>
          <a:p>
            <a:pPr marL="457200" lvl="1" indent="0">
              <a:buNone/>
            </a:pPr>
            <a:endParaRPr lang="en-US" sz="1200" b="1" dirty="0">
              <a:latin typeface="Arial"/>
              <a:cs typeface="Arial"/>
            </a:endParaRPr>
          </a:p>
          <a:p>
            <a:pPr marL="457200" lvl="0" indent="-457200">
              <a:buFont typeface="Arial" panose="05000000000000000000" pitchFamily="2" charset="2"/>
              <a:buChar char="•"/>
            </a:pPr>
            <a:r>
              <a:rPr lang="en-US" b="1" dirty="0"/>
              <a:t>Participants receive daily messages varying combinations of these components</a:t>
            </a:r>
          </a:p>
          <a:p>
            <a:pPr marL="457200" indent="-457200">
              <a:buFont typeface="Arial" panose="05000000000000000000" pitchFamily="2" charset="2"/>
              <a:buChar char="•"/>
            </a:pPr>
            <a:endParaRPr lang="en-US" sz="1200" b="1" dirty="0">
              <a:latin typeface="Arial"/>
              <a:cs typeface="Arial"/>
            </a:endParaRPr>
          </a:p>
          <a:p>
            <a:pPr marL="457200" indent="-457200">
              <a:buFont typeface="Arial" panose="05000000000000000000" pitchFamily="2" charset="2"/>
              <a:buChar char="•"/>
            </a:pPr>
            <a:r>
              <a:rPr lang="en-US" b="1" dirty="0">
                <a:latin typeface="Arial"/>
                <a:cs typeface="Arial"/>
              </a:rPr>
              <a:t>Measure trust, engagement, and clinical outcomes</a:t>
            </a:r>
          </a:p>
          <a:p>
            <a:pPr lvl="0">
              <a:buFont typeface="Arial" panose="05000000000000000000" pitchFamily="2" charset="2"/>
              <a:buChar char="•"/>
            </a:pPr>
            <a:endParaRPr lang="en-US" b="1" dirty="0"/>
          </a:p>
        </p:txBody>
      </p:sp>
      <p:pic>
        <p:nvPicPr>
          <p:cNvPr id="6" name="Picture 1" descr="https://github.com/jjcurtin/slide_decks/blob/main/images/opt_pi_wide.png?raw=true">
            <a:extLst>
              <a:ext uri="{FF2B5EF4-FFF2-40B4-BE49-F238E27FC236}">
                <a16:creationId xmlns:a16="http://schemas.microsoft.com/office/drawing/2014/main" id="{E25C2EAF-D72C-189A-1AD1-635998A19185}"/>
              </a:ext>
            </a:extLst>
          </p:cNvPr>
          <p:cNvPicPr>
            <a:picLocks noGrp="1" noChangeAspect="1"/>
          </p:cNvPicPr>
          <p:nvPr/>
        </p:nvPicPr>
        <p:blipFill>
          <a:blip r:embed="rId3"/>
          <a:stretch>
            <a:fillRect/>
          </a:stretch>
        </p:blipFill>
        <p:spPr bwMode="auto">
          <a:xfrm>
            <a:off x="2702944" y="5304331"/>
            <a:ext cx="8933193" cy="1553669"/>
          </a:xfrm>
          <a:prstGeom prst="rect">
            <a:avLst/>
          </a:prstGeom>
          <a:noFill/>
          <a:ln w="9525">
            <a:noFill/>
            <a:headEnd/>
            <a:tailEnd/>
          </a:ln>
        </p:spPr>
      </p:pic>
    </p:spTree>
    <p:extLst>
      <p:ext uri="{BB962C8B-B14F-4D97-AF65-F5344CB8AC3E}">
        <p14:creationId xmlns:p14="http://schemas.microsoft.com/office/powerpoint/2010/main" val="994946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B2594-7BBF-E57B-527A-B49F0BE9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A4D97-B592-19E8-ADF6-8F2AD56B5B4B}"/>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Lagged Predictions</a:t>
            </a:r>
            <a:endParaRPr dirty="0">
              <a:solidFill>
                <a:schemeClr val="accent1"/>
              </a:solidFill>
            </a:endParaRPr>
          </a:p>
        </p:txBody>
      </p:sp>
    </p:spTree>
    <p:extLst>
      <p:ext uri="{BB962C8B-B14F-4D97-AF65-F5344CB8AC3E}">
        <p14:creationId xmlns:p14="http://schemas.microsoft.com/office/powerpoint/2010/main" val="4091121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B2594-7BBF-E57B-527A-B49F0BE9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A4D97-B592-19E8-ADF6-8F2AD56B5B4B}"/>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Lagged Predictions</a:t>
            </a:r>
            <a:endParaRPr dirty="0">
              <a:solidFill>
                <a:schemeClr val="accent1"/>
              </a:solidFill>
            </a:endParaRPr>
          </a:p>
        </p:txBody>
      </p:sp>
      <p:pic>
        <p:nvPicPr>
          <p:cNvPr id="3" name="Picture 1" descr="1208_acnp_files/figure-pptx/unnamed-chunk-11-1.png">
            <a:extLst>
              <a:ext uri="{FF2B5EF4-FFF2-40B4-BE49-F238E27FC236}">
                <a16:creationId xmlns:a16="http://schemas.microsoft.com/office/drawing/2014/main" id="{9111724C-5384-0F51-2D34-9B6461E85C3D}"/>
              </a:ext>
            </a:extLst>
          </p:cNvPr>
          <p:cNvPicPr>
            <a:picLocks noGrp="1" noChangeAspect="1"/>
          </p:cNvPicPr>
          <p:nvPr/>
        </p:nvPicPr>
        <p:blipFill>
          <a:blip r:embed="rId3"/>
          <a:stretch>
            <a:fillRect/>
          </a:stretch>
        </p:blipFill>
        <p:spPr bwMode="auto">
          <a:xfrm>
            <a:off x="0" y="1005840"/>
            <a:ext cx="5852160" cy="5852160"/>
          </a:xfrm>
          <a:prstGeom prst="rect">
            <a:avLst/>
          </a:prstGeom>
          <a:noFill/>
          <a:ln w="9525">
            <a:noFill/>
            <a:headEnd/>
            <a:tailEnd/>
          </a:ln>
        </p:spPr>
      </p:pic>
    </p:spTree>
    <p:extLst>
      <p:ext uri="{BB962C8B-B14F-4D97-AF65-F5344CB8AC3E}">
        <p14:creationId xmlns:p14="http://schemas.microsoft.com/office/powerpoint/2010/main" val="222793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7355-F297-38DC-D82F-33239163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6597C-15A4-6B24-C8AF-E97E5223B426}"/>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spTree>
    <p:extLst>
      <p:ext uri="{BB962C8B-B14F-4D97-AF65-F5344CB8AC3E}">
        <p14:creationId xmlns:p14="http://schemas.microsoft.com/office/powerpoint/2010/main" val="131432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198CC-4830-0E30-C426-164557D8B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7A61F-84AC-A8FB-2687-87D46DEBA9EC}"/>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pic>
        <p:nvPicPr>
          <p:cNvPr id="3" name="Picture 1" descr="1208_acnp_files/figure-pptx/unnamed-chunk-12-1.png">
            <a:extLst>
              <a:ext uri="{FF2B5EF4-FFF2-40B4-BE49-F238E27FC236}">
                <a16:creationId xmlns:a16="http://schemas.microsoft.com/office/drawing/2014/main" id="{B58340D1-B495-3565-37EE-15213088D70C}"/>
              </a:ext>
            </a:extLst>
          </p:cNvPr>
          <p:cNvPicPr>
            <a:picLocks noGrp="1" noChangeAspect="1"/>
          </p:cNvPicPr>
          <p:nvPr/>
        </p:nvPicPr>
        <p:blipFill>
          <a:blip r:embed="rId3"/>
          <a:stretch>
            <a:fillRect/>
          </a:stretch>
        </p:blipFill>
        <p:spPr bwMode="auto">
          <a:xfrm>
            <a:off x="0" y="1371600"/>
            <a:ext cx="5486400" cy="5486400"/>
          </a:xfrm>
          <a:prstGeom prst="rect">
            <a:avLst/>
          </a:prstGeom>
          <a:noFill/>
          <a:ln w="9525">
            <a:noFill/>
            <a:headEnd/>
            <a:tailEnd/>
          </a:ln>
        </p:spPr>
      </p:pic>
    </p:spTree>
    <p:extLst>
      <p:ext uri="{BB962C8B-B14F-4D97-AF65-F5344CB8AC3E}">
        <p14:creationId xmlns:p14="http://schemas.microsoft.com/office/powerpoint/2010/main" val="4218398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12E2-8928-8E91-9BA2-F7B055BE1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7F4BC-57BD-A863-4535-592AFBE4E5E3}"/>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pic>
        <p:nvPicPr>
          <p:cNvPr id="3" name="Picture 1" descr="1208_acnp_files/figure-pptx/unnamed-chunk-12-1.png">
            <a:extLst>
              <a:ext uri="{FF2B5EF4-FFF2-40B4-BE49-F238E27FC236}">
                <a16:creationId xmlns:a16="http://schemas.microsoft.com/office/drawing/2014/main" id="{21BB8798-CAB6-D7A6-D20D-F222C1AB6108}"/>
              </a:ext>
            </a:extLst>
          </p:cNvPr>
          <p:cNvPicPr>
            <a:picLocks noGrp="1" noChangeAspect="1"/>
          </p:cNvPicPr>
          <p:nvPr/>
        </p:nvPicPr>
        <p:blipFill>
          <a:blip r:embed="rId3"/>
          <a:stretch>
            <a:fillRect/>
          </a:stretch>
        </p:blipFill>
        <p:spPr bwMode="auto">
          <a:xfrm>
            <a:off x="0" y="1371600"/>
            <a:ext cx="5486400" cy="5486400"/>
          </a:xfrm>
          <a:prstGeom prst="rect">
            <a:avLst/>
          </a:prstGeom>
          <a:noFill/>
          <a:ln w="9525">
            <a:noFill/>
            <a:headEnd/>
            <a:tailEnd/>
          </a:ln>
        </p:spPr>
      </p:pic>
      <p:pic>
        <p:nvPicPr>
          <p:cNvPr id="4" name="Picture 1" descr="1208_acnp_files/figure-pptx/unnamed-chunk-14-1.png">
            <a:extLst>
              <a:ext uri="{FF2B5EF4-FFF2-40B4-BE49-F238E27FC236}">
                <a16:creationId xmlns:a16="http://schemas.microsoft.com/office/drawing/2014/main" id="{FDB74D93-C493-A774-CE0D-F3662740E46F}"/>
              </a:ext>
            </a:extLst>
          </p:cNvPr>
          <p:cNvPicPr>
            <a:picLocks noGrp="1" noChangeAspect="1"/>
          </p:cNvPicPr>
          <p:nvPr/>
        </p:nvPicPr>
        <p:blipFill>
          <a:blip r:embed="rId4"/>
          <a:stretch>
            <a:fillRect/>
          </a:stretch>
        </p:blipFill>
        <p:spPr bwMode="auto">
          <a:xfrm>
            <a:off x="6146800" y="1376680"/>
            <a:ext cx="5486400" cy="5486400"/>
          </a:xfrm>
          <a:prstGeom prst="rect">
            <a:avLst/>
          </a:prstGeom>
          <a:noFill/>
          <a:ln w="9525">
            <a:noFill/>
            <a:headEnd/>
            <a:tailEnd/>
          </a:ln>
        </p:spPr>
      </p:pic>
    </p:spTree>
    <p:extLst>
      <p:ext uri="{BB962C8B-B14F-4D97-AF65-F5344CB8AC3E}">
        <p14:creationId xmlns:p14="http://schemas.microsoft.com/office/powerpoint/2010/main" val="156771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AB79-991D-D223-746A-C9FD74264E19}"/>
            </a:ext>
          </a:extLst>
        </p:cNvPr>
        <p:cNvGrpSpPr/>
        <p:nvPr/>
      </p:nvGrpSpPr>
      <p:grpSpPr>
        <a:xfrm>
          <a:off x="0" y="0"/>
          <a:ext cx="0" cy="0"/>
          <a:chOff x="0" y="0"/>
          <a:chExt cx="0" cy="0"/>
        </a:xfrm>
      </p:grpSpPr>
    </p:spTree>
    <p:extLst>
      <p:ext uri="{BB962C8B-B14F-4D97-AF65-F5344CB8AC3E}">
        <p14:creationId xmlns:p14="http://schemas.microsoft.com/office/powerpoint/2010/main" val="111596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5D7AD-BB85-8D0A-7559-634D5234B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E4AAC-ECDA-F565-91BE-D2DDB1E9F1D5}"/>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pic>
        <p:nvPicPr>
          <p:cNvPr id="3" name="Picture 2" descr="1208_acnp_files/figure-pptx/unnamed-chunk-15-1.png">
            <a:extLst>
              <a:ext uri="{FF2B5EF4-FFF2-40B4-BE49-F238E27FC236}">
                <a16:creationId xmlns:a16="http://schemas.microsoft.com/office/drawing/2014/main" id="{9709BEB6-79B5-4389-E9D1-4E476E85F158}"/>
              </a:ext>
            </a:extLst>
          </p:cNvPr>
          <p:cNvPicPr>
            <a:picLocks noGrp="1" noChangeAspect="1"/>
          </p:cNvPicPr>
          <p:nvPr/>
        </p:nvPicPr>
        <p:blipFill>
          <a:blip r:embed="rId3"/>
          <a:stretch>
            <a:fillRect/>
          </a:stretch>
        </p:blipFill>
        <p:spPr bwMode="auto">
          <a:xfrm>
            <a:off x="0" y="1082040"/>
            <a:ext cx="7701280" cy="5775960"/>
          </a:xfrm>
          <a:prstGeom prst="rect">
            <a:avLst/>
          </a:prstGeom>
          <a:noFill/>
          <a:ln w="9525">
            <a:noFill/>
            <a:headEnd/>
            <a:tailEnd/>
          </a:ln>
        </p:spPr>
      </p:pic>
    </p:spTree>
    <p:extLst>
      <p:ext uri="{BB962C8B-B14F-4D97-AF65-F5344CB8AC3E}">
        <p14:creationId xmlns:p14="http://schemas.microsoft.com/office/powerpoint/2010/main" val="1277960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A834-01CA-623E-61D8-38DC351FB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8E18C-92A2-B197-0AC7-97F4F6262C99}"/>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lang="en-US" dirty="0">
              <a:solidFill>
                <a:schemeClr val="accent1"/>
              </a:solidFill>
            </a:endParaRPr>
          </a:p>
        </p:txBody>
      </p:sp>
      <p:pic>
        <p:nvPicPr>
          <p:cNvPr id="3" name="Picture 1" descr="https://github.com/jjcurtin/slide_decks/blob/main/images/risk2_pi_wide.png?raw=true">
            <a:extLst>
              <a:ext uri="{FF2B5EF4-FFF2-40B4-BE49-F238E27FC236}">
                <a16:creationId xmlns:a16="http://schemas.microsoft.com/office/drawing/2014/main" id="{B9B1357A-7FFF-53A0-DBD6-AFD1878B6657}"/>
              </a:ext>
            </a:extLst>
          </p:cNvPr>
          <p:cNvPicPr>
            <a:picLocks noGrp="1" noChangeAspect="1"/>
          </p:cNvPicPr>
          <p:nvPr/>
        </p:nvPicPr>
        <p:blipFill>
          <a:blip r:embed="rId3"/>
          <a:stretch>
            <a:fillRect/>
          </a:stretch>
        </p:blipFill>
        <p:spPr bwMode="auto">
          <a:xfrm>
            <a:off x="2169015" y="5254044"/>
            <a:ext cx="9460004" cy="1600200"/>
          </a:xfrm>
          <a:prstGeom prst="rect">
            <a:avLst/>
          </a:prstGeom>
          <a:noFill/>
          <a:ln w="9525">
            <a:noFill/>
            <a:headEnd/>
            <a:tailEnd/>
          </a:ln>
        </p:spPr>
      </p:pic>
      <p:sp>
        <p:nvSpPr>
          <p:cNvPr id="4" name="Content Placeholder 12">
            <a:extLst>
              <a:ext uri="{FF2B5EF4-FFF2-40B4-BE49-F238E27FC236}">
                <a16:creationId xmlns:a16="http://schemas.microsoft.com/office/drawing/2014/main" id="{8BE27117-7D3C-5310-A846-3EF5D55C530D}"/>
              </a:ext>
            </a:extLst>
          </p:cNvPr>
          <p:cNvSpPr>
            <a:spLocks noGrp="1"/>
          </p:cNvSpPr>
          <p:nvPr>
            <p:ph sz="quarter" idx="13" hasCustomPrompt="1"/>
          </p:nvPr>
        </p:nvSpPr>
        <p:spPr>
          <a:xfrm>
            <a:off x="457200" y="1371600"/>
            <a:ext cx="10972800" cy="3690754"/>
          </a:xfrm>
        </p:spPr>
        <p:txBody>
          <a:bodyPr vert="horz" wrap="square" lIns="0" tIns="45720" rIns="91440" bIns="45720" rtlCol="0" anchor="t">
            <a:spAutoFit/>
          </a:bodyPr>
          <a:lstStyle/>
          <a:p>
            <a:pPr marL="457200" lvl="0" indent="-457200">
              <a:buFont typeface="Arial" panose="05000000000000000000" pitchFamily="2" charset="2"/>
              <a:buChar char="•"/>
            </a:pPr>
            <a:r>
              <a:rPr lang="en-US" b="1" dirty="0"/>
              <a:t>NIDA funded project is recruiting ~ 400 patients in recovery from Opioid Use Disorder</a:t>
            </a:r>
            <a:endParaRPr lang="en-US"/>
          </a:p>
          <a:p>
            <a:pPr marL="285750" lvl="0" indent="-285750">
              <a:buFont typeface="Arial" panose="05000000000000000000" pitchFamily="2" charset="2"/>
              <a:buChar char="•"/>
            </a:pPr>
            <a:endParaRPr lang="en-US" sz="1300" b="1" dirty="0"/>
          </a:p>
          <a:p>
            <a:pPr marL="457200" lvl="0" indent="-457200">
              <a:buFont typeface="Arial" panose="05000000000000000000" pitchFamily="2" charset="2"/>
              <a:buChar char="•"/>
            </a:pPr>
            <a:r>
              <a:rPr lang="en-US" b="1" dirty="0"/>
              <a:t>National sample (size; diversity: demographics, location)</a:t>
            </a:r>
          </a:p>
          <a:p>
            <a:pPr marL="285750" lvl="0" indent="-285750">
              <a:buFont typeface="Arial" panose="05000000000000000000" pitchFamily="2" charset="2"/>
              <a:buChar char="•"/>
            </a:pPr>
            <a:endParaRPr lang="en-US" sz="1300" b="1" dirty="0"/>
          </a:p>
          <a:p>
            <a:pPr marL="457200" lvl="0" indent="-457200">
              <a:buFont typeface="Arial" panose="05000000000000000000" pitchFamily="2" charset="2"/>
              <a:buChar char="•"/>
            </a:pPr>
            <a:r>
              <a:rPr lang="en-US" b="1" dirty="0"/>
              <a:t>More variation in stage of recovery (1 – 6 months at start)</a:t>
            </a:r>
          </a:p>
          <a:p>
            <a:pPr marL="285750" lvl="0" indent="-285750">
              <a:buFont typeface="Arial" panose="05000000000000000000" pitchFamily="2" charset="2"/>
              <a:buChar char="•"/>
            </a:pPr>
            <a:endParaRPr lang="en-US" sz="1300" b="1" dirty="0"/>
          </a:p>
          <a:p>
            <a:pPr marL="457200" lvl="0" indent="-457200">
              <a:buFont typeface="Arial" panose="05000000000000000000" pitchFamily="2" charset="2"/>
              <a:buChar char="•"/>
            </a:pPr>
            <a:r>
              <a:rPr lang="en-US" b="1" dirty="0"/>
              <a:t>Sensing for 12 months</a:t>
            </a:r>
          </a:p>
          <a:p>
            <a:pPr marL="0" lvl="0" indent="0">
              <a:buNone/>
            </a:pPr>
            <a:endParaRPr lang="en-US" b="1" dirty="0"/>
          </a:p>
        </p:txBody>
      </p:sp>
      <p:sp>
        <p:nvSpPr>
          <p:cNvPr id="5" name="TextBox 4">
            <a:extLst>
              <a:ext uri="{FF2B5EF4-FFF2-40B4-BE49-F238E27FC236}">
                <a16:creationId xmlns:a16="http://schemas.microsoft.com/office/drawing/2014/main" id="{488E53AB-3304-E0E9-EF70-05EDAF64386E}"/>
              </a:ext>
            </a:extLst>
          </p:cNvPr>
          <p:cNvSpPr txBox="1"/>
          <p:nvPr/>
        </p:nvSpPr>
        <p:spPr>
          <a:xfrm>
            <a:off x="6528625" y="4927149"/>
            <a:ext cx="5121915" cy="369332"/>
          </a:xfrm>
          <a:prstGeom prst="rect">
            <a:avLst/>
          </a:prstGeom>
          <a:noFill/>
        </p:spPr>
        <p:txBody>
          <a:bodyPr wrap="none" rtlCol="0">
            <a:spAutoFit/>
          </a:bodyPr>
          <a:lstStyle/>
          <a:p>
            <a:pPr lvl="0"/>
            <a:r>
              <a:rPr lang="en-US" b="1" dirty="0">
                <a:latin typeface="Arial" panose="020B0604020202020204" pitchFamily="34" charset="0"/>
                <a:cs typeface="Arial" panose="020B0604020202020204" pitchFamily="34" charset="0"/>
              </a:rPr>
              <a:t>* Data collection will finish in December 2024</a:t>
            </a:r>
          </a:p>
        </p:txBody>
      </p:sp>
    </p:spTree>
    <p:extLst>
      <p:ext uri="{BB962C8B-B14F-4D97-AF65-F5344CB8AC3E}">
        <p14:creationId xmlns:p14="http://schemas.microsoft.com/office/powerpoint/2010/main" val="721923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8D846-EF8F-97D8-691E-3FE56A8D9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85C09-352A-8482-E7AB-CA78463A6423}"/>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sp>
        <p:nvSpPr>
          <p:cNvPr id="3" name="Content Placeholder 12">
            <a:extLst>
              <a:ext uri="{FF2B5EF4-FFF2-40B4-BE49-F238E27FC236}">
                <a16:creationId xmlns:a16="http://schemas.microsoft.com/office/drawing/2014/main" id="{10E094FB-BA46-34B5-E4E7-1015B77B9B15}"/>
              </a:ext>
            </a:extLst>
          </p:cNvPr>
          <p:cNvSpPr>
            <a:spLocks noGrp="1"/>
          </p:cNvSpPr>
          <p:nvPr>
            <p:ph sz="quarter" idx="13" hasCustomPrompt="1"/>
          </p:nvPr>
        </p:nvSpPr>
        <p:spPr>
          <a:xfrm>
            <a:off x="457200" y="1005840"/>
            <a:ext cx="10972800" cy="452432"/>
          </a:xfrm>
        </p:spPr>
        <p:txBody>
          <a:bodyPr vert="horz" wrap="square" lIns="0" tIns="45720" rIns="91440" bIns="45720" rtlCol="0" anchor="t">
            <a:spAutoFit/>
          </a:bodyPr>
          <a:lstStyle/>
          <a:p>
            <a:pPr marL="457200" lvl="0" indent="-457200">
              <a:buFont typeface="Arial" panose="05000000000000000000" pitchFamily="2" charset="2"/>
              <a:buChar char="•"/>
            </a:pPr>
            <a:r>
              <a:rPr lang="en-US" b="1" dirty="0">
                <a:latin typeface="Arial"/>
                <a:cs typeface="Arial"/>
              </a:rPr>
              <a:t>Excellent performance: </a:t>
            </a:r>
            <a:r>
              <a:rPr lang="en-US" b="1" err="1">
                <a:latin typeface="Arial"/>
                <a:cs typeface="Arial"/>
              </a:rPr>
              <a:t>auROC</a:t>
            </a:r>
            <a:r>
              <a:rPr lang="en-US" b="1" dirty="0">
                <a:latin typeface="Arial"/>
                <a:cs typeface="Arial"/>
              </a:rPr>
              <a:t> ~ 0.94</a:t>
            </a:r>
            <a:endParaRPr lang="en-US">
              <a:latin typeface="Arial"/>
              <a:cs typeface="Arial"/>
            </a:endParaRPr>
          </a:p>
        </p:txBody>
      </p:sp>
    </p:spTree>
    <p:extLst>
      <p:ext uri="{BB962C8B-B14F-4D97-AF65-F5344CB8AC3E}">
        <p14:creationId xmlns:p14="http://schemas.microsoft.com/office/powerpoint/2010/main" val="1831133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B8D7-E847-A4D8-C329-637BF4172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C6F14-82A6-2C6F-735E-88FFC93DB0A7}"/>
              </a:ext>
            </a:extLst>
          </p:cNvPr>
          <p:cNvSpPr>
            <a:spLocks noGrp="1"/>
          </p:cNvSpPr>
          <p:nvPr>
            <p:ph type="title" hasCustomPrompt="1"/>
          </p:nvPr>
        </p:nvSpPr>
        <p:spPr>
          <a:xfrm>
            <a:off x="457200" y="228600"/>
            <a:ext cx="10896600" cy="517065"/>
          </a:xfrm>
        </p:spPr>
        <p:txBody>
          <a:bodyPr/>
          <a:lstStyle/>
          <a:p>
            <a:pPr marL="0" lvl="0" indent="0">
              <a:buNone/>
            </a:pPr>
            <a:r>
              <a:rPr kumimoji="0" lang="en-US" sz="3400" b="1"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Algorithmic Fairness</a:t>
            </a:r>
            <a:endParaRPr dirty="0">
              <a:solidFill>
                <a:schemeClr val="accent1"/>
              </a:solidFill>
            </a:endParaRPr>
          </a:p>
        </p:txBody>
      </p:sp>
      <p:sp>
        <p:nvSpPr>
          <p:cNvPr id="3" name="Content Placeholder 12">
            <a:extLst>
              <a:ext uri="{FF2B5EF4-FFF2-40B4-BE49-F238E27FC236}">
                <a16:creationId xmlns:a16="http://schemas.microsoft.com/office/drawing/2014/main" id="{CB6CC4A1-7C4F-BDAD-C2F5-B47EA8102F65}"/>
              </a:ext>
            </a:extLst>
          </p:cNvPr>
          <p:cNvSpPr>
            <a:spLocks noGrp="1"/>
          </p:cNvSpPr>
          <p:nvPr>
            <p:ph sz="quarter" idx="13" hasCustomPrompt="1"/>
          </p:nvPr>
        </p:nvSpPr>
        <p:spPr>
          <a:xfrm>
            <a:off x="457200" y="1005840"/>
            <a:ext cx="10972800" cy="940770"/>
          </a:xfrm>
        </p:spPr>
        <p:txBody>
          <a:bodyPr/>
          <a:lstStyle/>
          <a:p>
            <a:pPr lvl="0">
              <a:buFont typeface="Wingdings" panose="05000000000000000000" pitchFamily="2" charset="2"/>
              <a:buChar char="§"/>
            </a:pPr>
            <a:r>
              <a:rPr lang="en-US" b="1" dirty="0">
                <a:solidFill>
                  <a:schemeClr val="bg2"/>
                </a:solidFill>
              </a:rPr>
              <a:t>Excellent performance: </a:t>
            </a:r>
            <a:r>
              <a:rPr lang="en-US" b="1" dirty="0" err="1">
                <a:solidFill>
                  <a:schemeClr val="bg2"/>
                </a:solidFill>
              </a:rPr>
              <a:t>auROC</a:t>
            </a:r>
            <a:r>
              <a:rPr lang="en-US" b="1" dirty="0">
                <a:solidFill>
                  <a:schemeClr val="bg2"/>
                </a:solidFill>
              </a:rPr>
              <a:t> ~ 0.94</a:t>
            </a:r>
          </a:p>
          <a:p>
            <a:pPr lvl="0">
              <a:buFont typeface="Wingdings" panose="05000000000000000000" pitchFamily="2" charset="2"/>
              <a:buChar char="§"/>
            </a:pPr>
            <a:r>
              <a:rPr lang="en-US" b="1" dirty="0"/>
              <a:t>Improved fairness</a:t>
            </a:r>
          </a:p>
        </p:txBody>
      </p:sp>
      <p:pic>
        <p:nvPicPr>
          <p:cNvPr id="4" name="Picture 3" descr="1208_acnp_files/figure-pptx/unnamed-chunk-16-1.png">
            <a:extLst>
              <a:ext uri="{FF2B5EF4-FFF2-40B4-BE49-F238E27FC236}">
                <a16:creationId xmlns:a16="http://schemas.microsoft.com/office/drawing/2014/main" id="{D39EBDD5-2E8B-4BF0-A9F5-929BB7EF290C}"/>
              </a:ext>
            </a:extLst>
          </p:cNvPr>
          <p:cNvPicPr>
            <a:picLocks noGrp="1" noChangeAspect="1"/>
          </p:cNvPicPr>
          <p:nvPr/>
        </p:nvPicPr>
        <p:blipFill>
          <a:blip r:embed="rId3"/>
          <a:stretch>
            <a:fillRect/>
          </a:stretch>
        </p:blipFill>
        <p:spPr bwMode="auto">
          <a:xfrm>
            <a:off x="0" y="1973580"/>
            <a:ext cx="6512560" cy="4884420"/>
          </a:xfrm>
          <a:prstGeom prst="rect">
            <a:avLst/>
          </a:prstGeom>
          <a:noFill/>
          <a:ln w="9525">
            <a:noFill/>
            <a:headEnd/>
            <a:tailEnd/>
          </a:ln>
        </p:spPr>
      </p:pic>
    </p:spTree>
    <p:extLst>
      <p:ext uri="{BB962C8B-B14F-4D97-AF65-F5344CB8AC3E}">
        <p14:creationId xmlns:p14="http://schemas.microsoft.com/office/powerpoint/2010/main" val="3800986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B630-8471-BD24-7B7A-586103CD245D}"/>
            </a:ext>
          </a:extLst>
        </p:cNvPr>
        <p:cNvGrpSpPr/>
        <p:nvPr/>
      </p:nvGrpSpPr>
      <p:grpSpPr>
        <a:xfrm>
          <a:off x="0" y="0"/>
          <a:ext cx="0" cy="0"/>
          <a:chOff x="0" y="0"/>
          <a:chExt cx="0" cy="0"/>
        </a:xfrm>
      </p:grpSpPr>
      <p:pic>
        <p:nvPicPr>
          <p:cNvPr id="3" name="Picture 2" descr="A map of a city">
            <a:extLst>
              <a:ext uri="{FF2B5EF4-FFF2-40B4-BE49-F238E27FC236}">
                <a16:creationId xmlns:a16="http://schemas.microsoft.com/office/drawing/2014/main" id="{794096E2-1EFA-0F04-8610-088B90FC4EF7}"/>
              </a:ext>
            </a:extLst>
          </p:cNvPr>
          <p:cNvPicPr>
            <a:picLocks/>
          </p:cNvPicPr>
          <p:nvPr/>
        </p:nvPicPr>
        <p:blipFill>
          <a:blip r:embed="rId3"/>
          <a:stretch>
            <a:fillRect/>
          </a:stretch>
        </p:blipFill>
        <p:spPr>
          <a:xfrm>
            <a:off x="0" y="0"/>
            <a:ext cx="11704320" cy="6858000"/>
          </a:xfrm>
          <a:prstGeom prst="rect">
            <a:avLst/>
          </a:prstGeom>
        </p:spPr>
      </p:pic>
      <p:sp>
        <p:nvSpPr>
          <p:cNvPr id="4" name="Title 1">
            <a:extLst>
              <a:ext uri="{FF2B5EF4-FFF2-40B4-BE49-F238E27FC236}">
                <a16:creationId xmlns:a16="http://schemas.microsoft.com/office/drawing/2014/main" id="{E8677B13-A35B-AF20-47FA-642261959879}"/>
              </a:ext>
            </a:extLst>
          </p:cNvPr>
          <p:cNvSpPr txBox="1">
            <a:spLocks/>
          </p:cNvSpPr>
          <p:nvPr/>
        </p:nvSpPr>
        <p:spPr>
          <a:xfrm>
            <a:off x="457200" y="228600"/>
            <a:ext cx="10896600" cy="517065"/>
          </a:xfrm>
          <a:prstGeom prst="rect">
            <a:avLst/>
          </a:prstGeom>
        </p:spPr>
        <p:txBody>
          <a:bodyPr vert="horz" wrap="square" lIns="0" tIns="45720" rIns="91440" bIns="0" rtlCol="0" anchor="b" anchorCtr="0">
            <a:spAutoFit/>
          </a:bodyPr>
          <a:lst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a:lstStyle>
          <a:p>
            <a:r>
              <a:rPr lang="en-US" dirty="0">
                <a:solidFill>
                  <a:schemeClr val="accent1"/>
                </a:solidFill>
              </a:rPr>
              <a:t>Geolocation Features</a:t>
            </a:r>
          </a:p>
        </p:txBody>
      </p:sp>
    </p:spTree>
    <p:extLst>
      <p:ext uri="{BB962C8B-B14F-4D97-AF65-F5344CB8AC3E}">
        <p14:creationId xmlns:p14="http://schemas.microsoft.com/office/powerpoint/2010/main" val="2756727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B630-8471-BD24-7B7A-586103CD245D}"/>
            </a:ext>
          </a:extLst>
        </p:cNvPr>
        <p:cNvGrpSpPr/>
        <p:nvPr/>
      </p:nvGrpSpPr>
      <p:grpSpPr>
        <a:xfrm>
          <a:off x="0" y="0"/>
          <a:ext cx="0" cy="0"/>
          <a:chOff x="0" y="0"/>
          <a:chExt cx="0" cy="0"/>
        </a:xfrm>
      </p:grpSpPr>
      <p:pic>
        <p:nvPicPr>
          <p:cNvPr id="3" name="Picture 2" descr="A map of a city">
            <a:extLst>
              <a:ext uri="{FF2B5EF4-FFF2-40B4-BE49-F238E27FC236}">
                <a16:creationId xmlns:a16="http://schemas.microsoft.com/office/drawing/2014/main" id="{794096E2-1EFA-0F04-8610-088B90FC4EF7}"/>
              </a:ext>
            </a:extLst>
          </p:cNvPr>
          <p:cNvPicPr>
            <a:picLocks/>
          </p:cNvPicPr>
          <p:nvPr/>
        </p:nvPicPr>
        <p:blipFill>
          <a:blip r:embed="rId3"/>
          <a:stretch>
            <a:fillRect/>
          </a:stretch>
        </p:blipFill>
        <p:spPr>
          <a:xfrm>
            <a:off x="0" y="0"/>
            <a:ext cx="11704320" cy="6858000"/>
          </a:xfrm>
          <a:prstGeom prst="rect">
            <a:avLst/>
          </a:prstGeom>
        </p:spPr>
      </p:pic>
      <p:sp>
        <p:nvSpPr>
          <p:cNvPr id="4" name="Title 1">
            <a:extLst>
              <a:ext uri="{FF2B5EF4-FFF2-40B4-BE49-F238E27FC236}">
                <a16:creationId xmlns:a16="http://schemas.microsoft.com/office/drawing/2014/main" id="{E8677B13-A35B-AF20-47FA-642261959879}"/>
              </a:ext>
            </a:extLst>
          </p:cNvPr>
          <p:cNvSpPr txBox="1">
            <a:spLocks/>
          </p:cNvSpPr>
          <p:nvPr/>
        </p:nvSpPr>
        <p:spPr>
          <a:xfrm>
            <a:off x="457200" y="228600"/>
            <a:ext cx="10896600" cy="517065"/>
          </a:xfrm>
          <a:prstGeom prst="rect">
            <a:avLst/>
          </a:prstGeom>
        </p:spPr>
        <p:txBody>
          <a:bodyPr vert="horz" wrap="square" lIns="0" tIns="45720" rIns="91440" bIns="0" rtlCol="0" anchor="b" anchorCtr="0">
            <a:spAutoFit/>
          </a:bodyPr>
          <a:lst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a:lstStyle>
          <a:p>
            <a:r>
              <a:rPr lang="en-US" dirty="0">
                <a:solidFill>
                  <a:schemeClr val="accent1"/>
                </a:solidFill>
              </a:rPr>
              <a:t>Geolocation Features</a:t>
            </a:r>
          </a:p>
        </p:txBody>
      </p:sp>
    </p:spTree>
    <p:extLst>
      <p:ext uri="{BB962C8B-B14F-4D97-AF65-F5344CB8AC3E}">
        <p14:creationId xmlns:p14="http://schemas.microsoft.com/office/powerpoint/2010/main" val="388749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B630-8471-BD24-7B7A-586103CD245D}"/>
            </a:ext>
          </a:extLst>
        </p:cNvPr>
        <p:cNvGrpSpPr/>
        <p:nvPr/>
      </p:nvGrpSpPr>
      <p:grpSpPr>
        <a:xfrm>
          <a:off x="0" y="0"/>
          <a:ext cx="0" cy="0"/>
          <a:chOff x="0" y="0"/>
          <a:chExt cx="0" cy="0"/>
        </a:xfrm>
      </p:grpSpPr>
      <p:pic>
        <p:nvPicPr>
          <p:cNvPr id="3" name="Picture 2" descr="A map of a city">
            <a:extLst>
              <a:ext uri="{FF2B5EF4-FFF2-40B4-BE49-F238E27FC236}">
                <a16:creationId xmlns:a16="http://schemas.microsoft.com/office/drawing/2014/main" id="{794096E2-1EFA-0F04-8610-088B90FC4EF7}"/>
              </a:ext>
            </a:extLst>
          </p:cNvPr>
          <p:cNvPicPr>
            <a:picLocks/>
          </p:cNvPicPr>
          <p:nvPr/>
        </p:nvPicPr>
        <p:blipFill>
          <a:blip r:embed="rId3"/>
          <a:stretch>
            <a:fillRect/>
          </a:stretch>
        </p:blipFill>
        <p:spPr>
          <a:xfrm>
            <a:off x="0" y="0"/>
            <a:ext cx="11704320" cy="6858000"/>
          </a:xfrm>
          <a:prstGeom prst="rect">
            <a:avLst/>
          </a:prstGeom>
        </p:spPr>
      </p:pic>
      <p:sp>
        <p:nvSpPr>
          <p:cNvPr id="4" name="Title 1">
            <a:extLst>
              <a:ext uri="{FF2B5EF4-FFF2-40B4-BE49-F238E27FC236}">
                <a16:creationId xmlns:a16="http://schemas.microsoft.com/office/drawing/2014/main" id="{E8677B13-A35B-AF20-47FA-642261959879}"/>
              </a:ext>
            </a:extLst>
          </p:cNvPr>
          <p:cNvSpPr txBox="1">
            <a:spLocks/>
          </p:cNvSpPr>
          <p:nvPr/>
        </p:nvSpPr>
        <p:spPr>
          <a:xfrm>
            <a:off x="457200" y="228600"/>
            <a:ext cx="10896600" cy="517065"/>
          </a:xfrm>
          <a:prstGeom prst="rect">
            <a:avLst/>
          </a:prstGeom>
        </p:spPr>
        <p:txBody>
          <a:bodyPr vert="horz" wrap="square" lIns="0" tIns="45720" rIns="91440" bIns="0" rtlCol="0" anchor="b" anchorCtr="0">
            <a:spAutoFit/>
          </a:bodyPr>
          <a:lst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a:lstStyle>
          <a:p>
            <a:r>
              <a:rPr lang="en-US" dirty="0">
                <a:solidFill>
                  <a:schemeClr val="accent1"/>
                </a:solidFill>
              </a:rPr>
              <a:t>Geolocation Features</a:t>
            </a:r>
          </a:p>
        </p:txBody>
      </p:sp>
    </p:spTree>
    <p:extLst>
      <p:ext uri="{BB962C8B-B14F-4D97-AF65-F5344CB8AC3E}">
        <p14:creationId xmlns:p14="http://schemas.microsoft.com/office/powerpoint/2010/main" val="355138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120F-6FAC-5936-EC94-57CD505F3B6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077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AB79-991D-D223-746A-C9FD74264E19}"/>
            </a:ext>
          </a:extLst>
        </p:cNvPr>
        <p:cNvGrpSpPr/>
        <p:nvPr/>
      </p:nvGrpSpPr>
      <p:grpSpPr>
        <a:xfrm>
          <a:off x="0" y="0"/>
          <a:ext cx="0" cy="0"/>
          <a:chOff x="0" y="0"/>
          <a:chExt cx="0" cy="0"/>
        </a:xfrm>
      </p:grpSpPr>
    </p:spTree>
    <p:extLst>
      <p:ext uri="{BB962C8B-B14F-4D97-AF65-F5344CB8AC3E}">
        <p14:creationId xmlns:p14="http://schemas.microsoft.com/office/powerpoint/2010/main" val="2251616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AB79-991D-D223-746A-C9FD74264E19}"/>
            </a:ext>
          </a:extLst>
        </p:cNvPr>
        <p:cNvGrpSpPr/>
        <p:nvPr/>
      </p:nvGrpSpPr>
      <p:grpSpPr>
        <a:xfrm>
          <a:off x="0" y="0"/>
          <a:ext cx="0" cy="0"/>
          <a:chOff x="0" y="0"/>
          <a:chExt cx="0" cy="0"/>
        </a:xfrm>
      </p:grpSpPr>
    </p:spTree>
    <p:extLst>
      <p:ext uri="{BB962C8B-B14F-4D97-AF65-F5344CB8AC3E}">
        <p14:creationId xmlns:p14="http://schemas.microsoft.com/office/powerpoint/2010/main" val="352251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9706-13D7-9427-CFE7-1B8618746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22A33-56CD-E204-EA56-2C197903A120}"/>
              </a:ext>
            </a:extLst>
          </p:cNvPr>
          <p:cNvSpPr>
            <a:spLocks noGrp="1"/>
          </p:cNvSpPr>
          <p:nvPr>
            <p:ph type="title" hasCustomPrompt="1"/>
          </p:nvPr>
        </p:nvSpPr>
        <p:spPr>
          <a:xfrm>
            <a:off x="457200" y="228600"/>
            <a:ext cx="10896600" cy="517065"/>
          </a:xfrm>
        </p:spPr>
        <p:txBody>
          <a:bodyPr/>
          <a:lstStyle/>
          <a:p>
            <a:r>
              <a:rPr lang="en-US" dirty="0">
                <a:solidFill>
                  <a:srgbClr val="C00000"/>
                </a:solidFill>
                <a:latin typeface="Arial"/>
                <a:ea typeface="Calibri"/>
                <a:cs typeface="Arial"/>
              </a:rPr>
              <a:t>Precision Mental Health for Continuing Care</a:t>
            </a:r>
            <a:endParaRPr lang="en-US" dirty="0"/>
          </a:p>
        </p:txBody>
      </p:sp>
      <p:pic>
        <p:nvPicPr>
          <p:cNvPr id="8" name="Picture 7" descr="A person wearing glasses and a vest">
            <a:extLst>
              <a:ext uri="{FF2B5EF4-FFF2-40B4-BE49-F238E27FC236}">
                <a16:creationId xmlns:a16="http://schemas.microsoft.com/office/drawing/2014/main" id="{A8107957-2683-287D-8F5C-EC9E8D277FF3}"/>
              </a:ext>
            </a:extLst>
          </p:cNvPr>
          <p:cNvPicPr>
            <a:picLocks noChangeAspect="1"/>
          </p:cNvPicPr>
          <p:nvPr/>
        </p:nvPicPr>
        <p:blipFill>
          <a:blip r:embed="rId3"/>
          <a:stretch>
            <a:fillRect/>
          </a:stretch>
        </p:blipFill>
        <p:spPr>
          <a:xfrm>
            <a:off x="7505822" y="2709130"/>
            <a:ext cx="4145817" cy="4145817"/>
          </a:xfrm>
          <a:prstGeom prst="rect">
            <a:avLst/>
          </a:prstGeom>
        </p:spPr>
      </p:pic>
    </p:spTree>
    <p:extLst>
      <p:ext uri="{BB962C8B-B14F-4D97-AF65-F5344CB8AC3E}">
        <p14:creationId xmlns:p14="http://schemas.microsoft.com/office/powerpoint/2010/main" val="125430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9706-13D7-9427-CFE7-1B8618746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22A33-56CD-E204-EA56-2C197903A120}"/>
              </a:ext>
            </a:extLst>
          </p:cNvPr>
          <p:cNvSpPr>
            <a:spLocks noGrp="1"/>
          </p:cNvSpPr>
          <p:nvPr>
            <p:ph type="title" hasCustomPrompt="1"/>
          </p:nvPr>
        </p:nvSpPr>
        <p:spPr>
          <a:xfrm>
            <a:off x="457200" y="228600"/>
            <a:ext cx="10896600" cy="517065"/>
          </a:xfrm>
        </p:spPr>
        <p:txBody>
          <a:bodyPr/>
          <a:lstStyle/>
          <a:p>
            <a:r>
              <a:rPr lang="en-US" dirty="0">
                <a:solidFill>
                  <a:srgbClr val="C00000"/>
                </a:solidFill>
                <a:latin typeface="Arial"/>
                <a:ea typeface="Calibri"/>
                <a:cs typeface="Arial"/>
              </a:rPr>
              <a:t>Precision Mental Health for Continuing Care</a:t>
            </a:r>
            <a:endParaRPr lang="en-US" dirty="0"/>
          </a:p>
        </p:txBody>
      </p:sp>
      <p:pic>
        <p:nvPicPr>
          <p:cNvPr id="5" name="Picture 4" descr="A person wearing glasses and a vest">
            <a:extLst>
              <a:ext uri="{FF2B5EF4-FFF2-40B4-BE49-F238E27FC236}">
                <a16:creationId xmlns:a16="http://schemas.microsoft.com/office/drawing/2014/main" id="{56D6EAAD-E2E1-22CC-82C9-CB53B98BCA94}"/>
              </a:ext>
            </a:extLst>
          </p:cNvPr>
          <p:cNvPicPr>
            <a:picLocks noChangeAspect="1"/>
          </p:cNvPicPr>
          <p:nvPr/>
        </p:nvPicPr>
        <p:blipFill>
          <a:blip r:embed="rId3"/>
          <a:stretch>
            <a:fillRect/>
          </a:stretch>
        </p:blipFill>
        <p:spPr>
          <a:xfrm>
            <a:off x="7505822" y="2709130"/>
            <a:ext cx="4145817" cy="4145817"/>
          </a:xfrm>
          <a:prstGeom prst="rect">
            <a:avLst/>
          </a:prstGeom>
        </p:spPr>
      </p:pic>
      <p:sp>
        <p:nvSpPr>
          <p:cNvPr id="4" name="Content Placeholder 12">
            <a:extLst>
              <a:ext uri="{FF2B5EF4-FFF2-40B4-BE49-F238E27FC236}">
                <a16:creationId xmlns:a16="http://schemas.microsoft.com/office/drawing/2014/main" id="{FA5D2F26-3A80-A45F-9C4B-74068C328FC0}"/>
              </a:ext>
            </a:extLst>
          </p:cNvPr>
          <p:cNvSpPr txBox="1">
            <a:spLocks/>
          </p:cNvSpPr>
          <p:nvPr/>
        </p:nvSpPr>
        <p:spPr>
          <a:xfrm>
            <a:off x="457200" y="1371600"/>
            <a:ext cx="10972800" cy="1089529"/>
          </a:xfrm>
          <a:prstGeom prst="rect">
            <a:avLst/>
          </a:prstGeom>
        </p:spPr>
        <p:txBody>
          <a:bodyPr vert="horz" wrap="square" lIns="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Arial"/>
                <a:cs typeface="Arial"/>
              </a:rPr>
              <a:t>“Could you predict not only </a:t>
            </a:r>
            <a:r>
              <a:rPr lang="en-US" sz="2400" b="1" dirty="0">
                <a:solidFill>
                  <a:schemeClr val="accent1"/>
                </a:solidFill>
                <a:latin typeface="Arial"/>
                <a:cs typeface="Arial"/>
              </a:rPr>
              <a:t>who </a:t>
            </a:r>
            <a:r>
              <a:rPr lang="en-US" sz="2400" b="1" dirty="0">
                <a:latin typeface="Arial"/>
                <a:cs typeface="Arial"/>
              </a:rPr>
              <a:t>might be at greatest risk for relapse … </a:t>
            </a:r>
            <a:br>
              <a:rPr lang="en-US" sz="2400" b="1" dirty="0">
                <a:latin typeface="Arial"/>
                <a:cs typeface="Arial"/>
              </a:rPr>
            </a:br>
            <a:r>
              <a:rPr lang="en-US" sz="2400" b="1" dirty="0">
                <a:latin typeface="Arial"/>
                <a:cs typeface="Arial"/>
              </a:rPr>
              <a:t>… but precisely </a:t>
            </a:r>
            <a:r>
              <a:rPr lang="en-US" sz="2400" b="1" dirty="0">
                <a:solidFill>
                  <a:schemeClr val="accent1"/>
                </a:solidFill>
                <a:latin typeface="Arial"/>
                <a:cs typeface="Arial"/>
              </a:rPr>
              <a:t>when </a:t>
            </a:r>
            <a:r>
              <a:rPr lang="en-US" sz="2400" b="1" dirty="0">
                <a:latin typeface="Arial"/>
                <a:cs typeface="Arial"/>
              </a:rPr>
              <a:t>that relapse might occur …</a:t>
            </a:r>
            <a:br>
              <a:rPr lang="en-US" sz="2400" b="1" dirty="0">
                <a:latin typeface="Arial"/>
                <a:cs typeface="Arial"/>
              </a:rPr>
            </a:br>
            <a:r>
              <a:rPr lang="en-US" sz="2400" b="1" dirty="0">
                <a:latin typeface="Arial"/>
                <a:cs typeface="Arial"/>
              </a:rPr>
              <a:t>… and </a:t>
            </a:r>
            <a:r>
              <a:rPr lang="en-US" sz="2400" b="1" dirty="0">
                <a:solidFill>
                  <a:schemeClr val="accent1"/>
                </a:solidFill>
                <a:latin typeface="Arial"/>
                <a:cs typeface="Arial"/>
              </a:rPr>
              <a:t>how best to intervene</a:t>
            </a:r>
            <a:r>
              <a:rPr lang="en-US" sz="2400" b="1" dirty="0">
                <a:latin typeface="Arial"/>
                <a:cs typeface="Arial"/>
              </a:rPr>
              <a:t> to prevent it?"</a:t>
            </a:r>
            <a:endParaRPr lang="en-US" sz="2400" dirty="0">
              <a:latin typeface="Arial"/>
              <a:cs typeface="Arial"/>
            </a:endParaRPr>
          </a:p>
        </p:txBody>
      </p:sp>
    </p:spTree>
    <p:extLst>
      <p:ext uri="{BB962C8B-B14F-4D97-AF65-F5344CB8AC3E}">
        <p14:creationId xmlns:p14="http://schemas.microsoft.com/office/powerpoint/2010/main" val="58416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9706-13D7-9427-CFE7-1B8618746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22A33-56CD-E204-EA56-2C197903A120}"/>
              </a:ext>
            </a:extLst>
          </p:cNvPr>
          <p:cNvSpPr>
            <a:spLocks noGrp="1"/>
          </p:cNvSpPr>
          <p:nvPr>
            <p:ph type="title" hasCustomPrompt="1"/>
          </p:nvPr>
        </p:nvSpPr>
        <p:spPr>
          <a:xfrm>
            <a:off x="457200" y="228600"/>
            <a:ext cx="10896600" cy="517065"/>
          </a:xfrm>
        </p:spPr>
        <p:txBody>
          <a:bodyPr/>
          <a:lstStyle/>
          <a:p>
            <a:r>
              <a:rPr lang="en-US" dirty="0">
                <a:solidFill>
                  <a:srgbClr val="C00000"/>
                </a:solidFill>
                <a:latin typeface="Arial"/>
                <a:ea typeface="Calibri"/>
                <a:cs typeface="Arial"/>
              </a:rPr>
              <a:t>Precision Mental Health for Continuing Care</a:t>
            </a:r>
            <a:endParaRPr lang="en-US" dirty="0"/>
          </a:p>
        </p:txBody>
      </p:sp>
      <p:sp>
        <p:nvSpPr>
          <p:cNvPr id="4" name="Content Placeholder 12">
            <a:extLst>
              <a:ext uri="{FF2B5EF4-FFF2-40B4-BE49-F238E27FC236}">
                <a16:creationId xmlns:a16="http://schemas.microsoft.com/office/drawing/2014/main" id="{CF63678F-A4B2-EF31-A260-01A9D3EAA264}"/>
              </a:ext>
            </a:extLst>
          </p:cNvPr>
          <p:cNvSpPr txBox="1">
            <a:spLocks/>
          </p:cNvSpPr>
          <p:nvPr/>
        </p:nvSpPr>
        <p:spPr>
          <a:xfrm>
            <a:off x="457200" y="1371600"/>
            <a:ext cx="10972800" cy="2443746"/>
          </a:xfrm>
          <a:prstGeom prst="rect">
            <a:avLst/>
          </a:prstGeom>
        </p:spPr>
        <p:txBody>
          <a:bodyPr vert="horz" wrap="square" lIns="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Arial"/>
                <a:cs typeface="Arial"/>
              </a:rPr>
              <a:t>Precision mental health requires us to provide the </a:t>
            </a:r>
            <a:r>
              <a:rPr lang="en-US" b="1" dirty="0">
                <a:solidFill>
                  <a:schemeClr val="accent1"/>
                </a:solidFill>
                <a:latin typeface="Arial"/>
                <a:cs typeface="Arial"/>
              </a:rPr>
              <a:t>right interventions</a:t>
            </a:r>
            <a:r>
              <a:rPr lang="en-US" b="1" dirty="0">
                <a:latin typeface="Arial"/>
                <a:cs typeface="Arial"/>
              </a:rPr>
              <a:t> and supports to the </a:t>
            </a:r>
            <a:r>
              <a:rPr lang="en-US" b="1" dirty="0">
                <a:solidFill>
                  <a:schemeClr val="accent1"/>
                </a:solidFill>
                <a:latin typeface="Arial"/>
                <a:cs typeface="Arial"/>
              </a:rPr>
              <a:t>right people</a:t>
            </a:r>
            <a:r>
              <a:rPr lang="en-US" b="1" dirty="0">
                <a:latin typeface="Arial"/>
                <a:cs typeface="Arial"/>
              </a:rPr>
              <a:t> at the </a:t>
            </a:r>
            <a:r>
              <a:rPr lang="en-US" b="1" dirty="0">
                <a:solidFill>
                  <a:schemeClr val="accent1"/>
                </a:solidFill>
                <a:latin typeface="Arial"/>
                <a:cs typeface="Arial"/>
              </a:rPr>
              <a:t>right time</a:t>
            </a:r>
            <a:r>
              <a:rPr lang="en-US" b="1" dirty="0">
                <a:latin typeface="Arial"/>
                <a:cs typeface="Arial"/>
              </a:rPr>
              <a:t>, </a:t>
            </a:r>
            <a:r>
              <a:rPr lang="en-US" b="1" dirty="0">
                <a:solidFill>
                  <a:schemeClr val="accent1"/>
                </a:solidFill>
                <a:latin typeface="Arial"/>
                <a:cs typeface="Arial"/>
              </a:rPr>
              <a:t>every time</a:t>
            </a:r>
            <a:r>
              <a:rPr lang="en-US" b="1" dirty="0">
                <a:latin typeface="Arial"/>
                <a:cs typeface="Arial"/>
              </a:rPr>
              <a:t>.</a:t>
            </a:r>
            <a:endParaRPr lang="en-US" dirty="0"/>
          </a:p>
          <a:p>
            <a:pPr marL="0" indent="0">
              <a:buFont typeface="Arial" panose="020B0604020202020204" pitchFamily="34" charset="0"/>
              <a:buNone/>
            </a:pPr>
            <a:endParaRPr lang="en-US" b="1" dirty="0"/>
          </a:p>
          <a:p>
            <a:pPr marL="0" indent="0">
              <a:buNone/>
            </a:pPr>
            <a:r>
              <a:rPr lang="en-US" b="1" dirty="0">
                <a:latin typeface="Arial"/>
                <a:cs typeface="Arial"/>
              </a:rPr>
              <a:t>SUD continuing care requires </a:t>
            </a:r>
            <a:r>
              <a:rPr lang="en-US" b="1" dirty="0">
                <a:solidFill>
                  <a:schemeClr val="accent1"/>
                </a:solidFill>
                <a:latin typeface="Arial"/>
                <a:cs typeface="Arial"/>
              </a:rPr>
              <a:t>long-term monitoring</a:t>
            </a:r>
            <a:r>
              <a:rPr lang="en-US" b="1" dirty="0">
                <a:latin typeface="Arial"/>
                <a:cs typeface="Arial"/>
              </a:rPr>
              <a:t> and </a:t>
            </a:r>
            <a:r>
              <a:rPr lang="en-US" b="1" dirty="0">
                <a:solidFill>
                  <a:schemeClr val="accent1"/>
                </a:solidFill>
                <a:latin typeface="Arial"/>
                <a:cs typeface="Arial"/>
              </a:rPr>
              <a:t>ongoing lifestyle adjustments and support</a:t>
            </a:r>
            <a:r>
              <a:rPr lang="en-US" b="1" dirty="0">
                <a:latin typeface="Arial"/>
                <a:cs typeface="Arial"/>
              </a:rPr>
              <a:t> to prevent relapse</a:t>
            </a:r>
            <a:endParaRPr lang="en-US" dirty="0"/>
          </a:p>
          <a:p>
            <a:pPr marL="0" indent="0">
              <a:buNone/>
            </a:pPr>
            <a:endParaRPr lang="en-US" sz="1200" b="1" dirty="0"/>
          </a:p>
        </p:txBody>
      </p:sp>
    </p:spTree>
    <p:extLst>
      <p:ext uri="{BB962C8B-B14F-4D97-AF65-F5344CB8AC3E}">
        <p14:creationId xmlns:p14="http://schemas.microsoft.com/office/powerpoint/2010/main" val="130009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9706-13D7-9427-CFE7-1B8618746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22A33-56CD-E204-EA56-2C197903A120}"/>
              </a:ext>
            </a:extLst>
          </p:cNvPr>
          <p:cNvSpPr>
            <a:spLocks noGrp="1"/>
          </p:cNvSpPr>
          <p:nvPr>
            <p:ph type="title" hasCustomPrompt="1"/>
          </p:nvPr>
        </p:nvSpPr>
        <p:spPr>
          <a:xfrm>
            <a:off x="457200" y="228600"/>
            <a:ext cx="10896600" cy="517065"/>
          </a:xfrm>
        </p:spPr>
        <p:txBody>
          <a:bodyPr/>
          <a:lstStyle/>
          <a:p>
            <a:r>
              <a:rPr lang="en-US" dirty="0">
                <a:solidFill>
                  <a:srgbClr val="C00000"/>
                </a:solidFill>
                <a:latin typeface="Arial"/>
                <a:ea typeface="Calibri"/>
                <a:cs typeface="Arial"/>
              </a:rPr>
              <a:t>Precision Mental Health for Continuing Care</a:t>
            </a:r>
            <a:endParaRPr lang="en-US" dirty="0"/>
          </a:p>
        </p:txBody>
      </p:sp>
      <p:sp>
        <p:nvSpPr>
          <p:cNvPr id="4" name="Content Placeholder 12">
            <a:extLst>
              <a:ext uri="{FF2B5EF4-FFF2-40B4-BE49-F238E27FC236}">
                <a16:creationId xmlns:a16="http://schemas.microsoft.com/office/drawing/2014/main" id="{CF63678F-A4B2-EF31-A260-01A9D3EAA264}"/>
              </a:ext>
            </a:extLst>
          </p:cNvPr>
          <p:cNvSpPr txBox="1">
            <a:spLocks/>
          </p:cNvSpPr>
          <p:nvPr/>
        </p:nvSpPr>
        <p:spPr>
          <a:xfrm>
            <a:off x="457200" y="1371600"/>
            <a:ext cx="10972800" cy="5117298"/>
          </a:xfrm>
          <a:prstGeom prst="rect">
            <a:avLst/>
          </a:prstGeom>
        </p:spPr>
        <p:txBody>
          <a:bodyPr vert="horz" wrap="square" lIns="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90000"/>
                    <a:lumOff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lumMod val="90000"/>
                    <a:lumOff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90000"/>
                    <a:lumOff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90000"/>
                    <a:lumOff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2"/>
                </a:solidFill>
                <a:latin typeface="Arial"/>
                <a:cs typeface="Arial"/>
              </a:rPr>
              <a:t>Precision mental health requires us to provide the right interventions and supports to the right people at the right time, every time.</a:t>
            </a:r>
            <a:endParaRPr lang="en-US">
              <a:solidFill>
                <a:schemeClr val="bg2"/>
              </a:solidFill>
            </a:endParaRPr>
          </a:p>
          <a:p>
            <a:pPr marL="0" indent="0">
              <a:buFont typeface="Arial" panose="020B0604020202020204" pitchFamily="34" charset="0"/>
              <a:buNone/>
            </a:pPr>
            <a:endParaRPr lang="en-US" b="1" dirty="0">
              <a:solidFill>
                <a:schemeClr val="bg2"/>
              </a:solidFill>
            </a:endParaRPr>
          </a:p>
          <a:p>
            <a:pPr marL="0" indent="0">
              <a:buNone/>
            </a:pPr>
            <a:r>
              <a:rPr lang="en-US" b="1" dirty="0">
                <a:solidFill>
                  <a:schemeClr val="bg2"/>
                </a:solidFill>
                <a:latin typeface="Arial"/>
                <a:cs typeface="Arial"/>
              </a:rPr>
              <a:t>SUD continuing care requires long-term monitoring and ongoing lifestyle adjustments and support to prevent relapse</a:t>
            </a:r>
            <a:endParaRPr lang="en-US" dirty="0">
              <a:solidFill>
                <a:schemeClr val="bg2"/>
              </a:solidFill>
            </a:endParaRPr>
          </a:p>
          <a:p>
            <a:pPr marL="0" indent="0">
              <a:buNone/>
            </a:pPr>
            <a:endParaRPr lang="en-US" b="1" dirty="0"/>
          </a:p>
          <a:p>
            <a:pPr marL="0" indent="0">
              <a:buNone/>
            </a:pPr>
            <a:r>
              <a:rPr lang="en-US" b="1" dirty="0">
                <a:latin typeface="Arial"/>
                <a:cs typeface="Arial"/>
              </a:rPr>
              <a:t>A "Smart" Recovery Monitoring and Support System can provide temporally precise, dynamic, personalized continuing care by combining: </a:t>
            </a:r>
            <a:endParaRPr lang="en-US"/>
          </a:p>
          <a:p>
            <a:pPr marL="457200" indent="-457200"/>
            <a:r>
              <a:rPr lang="en-US" b="1" dirty="0">
                <a:latin typeface="Arial"/>
                <a:cs typeface="Arial"/>
              </a:rPr>
              <a:t>Sensing</a:t>
            </a:r>
            <a:endParaRPr lang="en-US" dirty="0">
              <a:latin typeface="Arial"/>
              <a:cs typeface="Arial"/>
            </a:endParaRPr>
          </a:p>
          <a:p>
            <a:pPr marL="457200" indent="-457200"/>
            <a:r>
              <a:rPr lang="en-US" b="1" dirty="0">
                <a:latin typeface="Arial"/>
                <a:cs typeface="Arial"/>
              </a:rPr>
              <a:t>Artificial Intelligence/Machine learning</a:t>
            </a:r>
            <a:endParaRPr lang="en-US" dirty="0">
              <a:latin typeface="Arial"/>
              <a:cs typeface="Arial"/>
            </a:endParaRPr>
          </a:p>
          <a:p>
            <a:pPr marL="0" indent="0">
              <a:buNone/>
            </a:pPr>
            <a:endParaRPr lang="en-US" sz="1200" b="1" dirty="0"/>
          </a:p>
        </p:txBody>
      </p:sp>
    </p:spTree>
    <p:extLst>
      <p:ext uri="{BB962C8B-B14F-4D97-AF65-F5344CB8AC3E}">
        <p14:creationId xmlns:p14="http://schemas.microsoft.com/office/powerpoint/2010/main" val="3417946699"/>
      </p:ext>
    </p:extLst>
  </p:cSld>
  <p:clrMapOvr>
    <a:masterClrMapping/>
  </p:clrMapOvr>
</p:sld>
</file>

<file path=ppt/theme/theme1.xml><?xml version="1.0" encoding="utf-8"?>
<a:theme xmlns:a="http://schemas.openxmlformats.org/drawingml/2006/main" name="Office Theme">
  <a:themeElements>
    <a:clrScheme name="UW-Madison 2">
      <a:dk1>
        <a:srgbClr val="202020"/>
      </a:dk1>
      <a:lt1>
        <a:srgbClr val="FFFFFF"/>
      </a:lt1>
      <a:dk2>
        <a:srgbClr val="101010"/>
      </a:dk2>
      <a:lt2>
        <a:srgbClr val="DADFE1"/>
      </a:lt2>
      <a:accent1>
        <a:srgbClr val="C5050C"/>
      </a:accent1>
      <a:accent2>
        <a:srgbClr val="8DD3CE"/>
      </a:accent2>
      <a:accent3>
        <a:srgbClr val="FCCB51"/>
      </a:accent3>
      <a:accent4>
        <a:srgbClr val="ADADAD"/>
      </a:accent4>
      <a:accent5>
        <a:srgbClr val="006992"/>
      </a:accent5>
      <a:accent6>
        <a:srgbClr val="432E4F"/>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4C92221-12E0-DC4D-9394-EAFAC81F9138}" vid="{913396D6-4527-9649-BF2D-680FAB902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3347</Words>
  <Application>Microsoft Office PowerPoint</Application>
  <PresentationFormat>Widescreen</PresentationFormat>
  <Paragraphs>318</Paragraphs>
  <Slides>37</Slides>
  <Notes>36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"Smart" Recovery Monitoring and Support for SUD Continuing Care</vt:lpstr>
      <vt:lpstr>PowerPoint Presentation</vt:lpstr>
      <vt:lpstr>PowerPoint Presentation</vt:lpstr>
      <vt:lpstr>PowerPoint Presentation</vt:lpstr>
      <vt:lpstr>PowerPoint Presentation</vt:lpstr>
      <vt:lpstr>Precision Mental Health for Continuing Care</vt:lpstr>
      <vt:lpstr>Precision Mental Health for Continuing Care</vt:lpstr>
      <vt:lpstr>Precision Mental Health for Continuing Care</vt:lpstr>
      <vt:lpstr>Precision Mental Health for Continuing Care</vt:lpstr>
      <vt:lpstr>Personal Sensing</vt:lpstr>
      <vt:lpstr>Personal Sensing</vt:lpstr>
      <vt:lpstr>Lapse Prediction for AUD</vt:lpstr>
      <vt:lpstr>Ecological Momentary Assessment (EMA)</vt:lpstr>
      <vt:lpstr>Model Predictions</vt:lpstr>
      <vt:lpstr>Model Predictions</vt:lpstr>
      <vt:lpstr>Model Performance</vt:lpstr>
      <vt:lpstr>Model Performance</vt:lpstr>
      <vt:lpstr>Model Performance</vt:lpstr>
      <vt:lpstr>Model Performance</vt:lpstr>
      <vt:lpstr>Personalized Recommendations</vt:lpstr>
      <vt:lpstr>Personalized Recommendations</vt:lpstr>
      <vt:lpstr>Personalized Recommendations</vt:lpstr>
      <vt:lpstr>Personalized Recommendations</vt:lpstr>
      <vt:lpstr>Optimize and Evaluate Personalized Support</vt:lpstr>
      <vt:lpstr>Lagged Predictions</vt:lpstr>
      <vt:lpstr>Lagged Predictions</vt:lpstr>
      <vt:lpstr>Algorithmic Fairness</vt:lpstr>
      <vt:lpstr>Algorithmic Fairness</vt:lpstr>
      <vt:lpstr>Algorithmic Fairness</vt:lpstr>
      <vt:lpstr>Algorithmic Fairness</vt:lpstr>
      <vt:lpstr>Algorithmic Fairness</vt:lpstr>
      <vt:lpstr>Algorithmic Fairness</vt:lpstr>
      <vt:lpstr>Algorithmic Fairness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3</TotalTime>
  <Words>326</Words>
  <Application>Microsoft Macintosh PowerPoint</Application>
  <PresentationFormat>Widescreen</PresentationFormat>
  <Paragraphs>39</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Symbol</vt:lpstr>
      <vt:lpstr>Office Theme</vt:lpstr>
      <vt:lpstr>How to use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“Smart” Recovery Monitoring and Support System for SUD Continuing Care</dc:title>
  <dc:creator>John J. Curtin, Ph.D.</dc:creator>
  <cp:keywords/>
  <cp:lastModifiedBy>John J. Curtin</cp:lastModifiedBy>
  <cp:revision>776</cp:revision>
  <dcterms:created xsi:type="dcterms:W3CDTF">2024-12-05T15:31:37Z</dcterms:created>
  <dcterms:modified xsi:type="dcterms:W3CDTF">2024-12-09T00:12:38Z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2024-12-08</vt:lpwstr>
  </property>
  <property fmtid="{D5CDD505-2E9C-101B-9397-08002B2CF9AE}" pid="8" name="editor_options">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University of Wisconsin-Madison</vt:lpwstr>
  </property>
  <property fmtid="{D5CDD505-2E9C-101B-9397-08002B2CF9AE}" pid="13" name="institutes">
    <vt:lpwstr/>
  </property>
  <property fmtid="{D5CDD505-2E9C-101B-9397-08002B2CF9AE}" pid="14" name="labels">
    <vt:lpwstr/>
  </property>
  <property fmtid="{D5CDD505-2E9C-101B-9397-08002B2CF9AE}" pid="15" name="title-slide-attributes">
    <vt:lpwstr/>
  </property>
  <property fmtid="{D5CDD505-2E9C-101B-9397-08002B2CF9AE}" pid="16" name="toc-title">
    <vt:lpwstr>Table of contents</vt:lpwstr>
  </property>
</Properties>
</file>